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Lst>
  <p:sldSz cx="18288000" cy="10287000"/>
  <p:notesSz cx="6858000" cy="9144000"/>
  <p:embeddedFontLst>
    <p:embeddedFont>
      <p:font typeface="Montserrat Classic" charset="1" panose="00000500000000000000"/>
      <p:regular r:id="rId6"/>
    </p:embeddedFont>
    <p:embeddedFont>
      <p:font typeface="Montserrat Classic Bold" charset="1" panose="00000800000000000000"/>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Signika" charset="1" panose="02010003020600000004"/>
      <p:regular r:id="rId12"/>
    </p:embeddedFont>
    <p:embeddedFont>
      <p:font typeface="Signika Bold" charset="1" panose="02010003020600000004"/>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
      <p:font typeface="Montserrat" charset="1" panose="00000500000000000000"/>
      <p:regular r:id="rId20"/>
    </p:embeddedFont>
    <p:embeddedFont>
      <p:font typeface="Montserrat Bold" charset="1" panose="00000800000000000000"/>
      <p:regular r:id="rId21"/>
    </p:embeddedFont>
    <p:embeddedFont>
      <p:font typeface="Montserrat Italics" charset="1" panose="00000500000000000000"/>
      <p:regular r:id="rId22"/>
    </p:embeddedFont>
    <p:embeddedFont>
      <p:font typeface="Montserrat Bold Italics" charset="1" panose="00000800000000000000"/>
      <p:regular r:id="rId23"/>
    </p:embeddedFont>
    <p:embeddedFont>
      <p:font typeface="Montserrat Thin" charset="1" panose="00000300000000000000"/>
      <p:regular r:id="rId24"/>
    </p:embeddedFont>
    <p:embeddedFont>
      <p:font typeface="Montserrat Thin Italics" charset="1" panose="00000300000000000000"/>
      <p:regular r:id="rId25"/>
    </p:embeddedFont>
    <p:embeddedFont>
      <p:font typeface="Montserrat Extra-Light" charset="1" panose="00000300000000000000"/>
      <p:regular r:id="rId26"/>
    </p:embeddedFont>
    <p:embeddedFont>
      <p:font typeface="Montserrat Extra-Light Italics" charset="1" panose="00000300000000000000"/>
      <p:regular r:id="rId27"/>
    </p:embeddedFont>
    <p:embeddedFont>
      <p:font typeface="Montserrat Light" charset="1" panose="00000400000000000000"/>
      <p:regular r:id="rId28"/>
    </p:embeddedFont>
    <p:embeddedFont>
      <p:font typeface="Montserrat Light Italics" charset="1" panose="00000400000000000000"/>
      <p:regular r:id="rId29"/>
    </p:embeddedFont>
    <p:embeddedFont>
      <p:font typeface="Montserrat Medium" charset="1" panose="00000600000000000000"/>
      <p:regular r:id="rId30"/>
    </p:embeddedFont>
    <p:embeddedFont>
      <p:font typeface="Montserrat Medium Italics" charset="1" panose="00000600000000000000"/>
      <p:regular r:id="rId31"/>
    </p:embeddedFont>
    <p:embeddedFont>
      <p:font typeface="Montserrat Semi-Bold" charset="1" panose="00000700000000000000"/>
      <p:regular r:id="rId32"/>
    </p:embeddedFont>
    <p:embeddedFont>
      <p:font typeface="Montserrat Semi-Bold Italics" charset="1" panose="00000700000000000000"/>
      <p:regular r:id="rId33"/>
    </p:embeddedFont>
    <p:embeddedFont>
      <p:font typeface="Montserrat Ultra-Bold" charset="1" panose="00000900000000000000"/>
      <p:regular r:id="rId34"/>
    </p:embeddedFont>
    <p:embeddedFont>
      <p:font typeface="Montserrat Ultra-Bold Italics" charset="1" panose="00000900000000000000"/>
      <p:regular r:id="rId35"/>
    </p:embeddedFont>
    <p:embeddedFont>
      <p:font typeface="Montserrat Heavy" charset="1" panose="00000A00000000000000"/>
      <p:regular r:id="rId36"/>
    </p:embeddedFont>
    <p:embeddedFont>
      <p:font typeface="Montserrat Heavy Italics" charset="1" panose="00000A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2.png>
</file>

<file path=ppt/media/image3.sv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 Id="rId7" Target="https://github.com/nanajibolla07/AI-Enhanced-Fraud-Detection-and-Prevention" TargetMode="External" Type="http://schemas.openxmlformats.org/officeDocument/2006/relationships/hyperlink"/></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B2D44"/>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2052704" y="-150548"/>
            <a:ext cx="8757453" cy="7583464"/>
            <a:chOff x="0" y="0"/>
            <a:chExt cx="7029450" cy="6087110"/>
          </a:xfrm>
        </p:grpSpPr>
        <p:sp>
          <p:nvSpPr>
            <p:cNvPr name="Freeform 3" id="3"/>
            <p:cNvSpPr/>
            <p:nvPr/>
          </p:nvSpPr>
          <p:spPr>
            <a:xfrm flipH="false" flipV="false" rot="0">
              <a:off x="0" y="0"/>
              <a:ext cx="7029450" cy="6088380"/>
            </a:xfrm>
            <a:custGeom>
              <a:avLst/>
              <a:gdLst/>
              <a:ahLst/>
              <a:cxnLst/>
              <a:rect r="r" b="b" t="t" l="l"/>
              <a:pathLst>
                <a:path h="6088380" w="7029450">
                  <a:moveTo>
                    <a:pt x="5271770" y="0"/>
                  </a:moveTo>
                  <a:lnTo>
                    <a:pt x="1757680" y="0"/>
                  </a:lnTo>
                  <a:lnTo>
                    <a:pt x="0" y="3044190"/>
                  </a:lnTo>
                  <a:lnTo>
                    <a:pt x="0" y="4330700"/>
                  </a:lnTo>
                  <a:cubicBezTo>
                    <a:pt x="0" y="5300980"/>
                    <a:pt x="787400" y="6088380"/>
                    <a:pt x="1757680" y="6088380"/>
                  </a:cubicBezTo>
                  <a:lnTo>
                    <a:pt x="1757680" y="6088380"/>
                  </a:lnTo>
                  <a:lnTo>
                    <a:pt x="5271770" y="6088380"/>
                  </a:lnTo>
                  <a:lnTo>
                    <a:pt x="7029450" y="3044190"/>
                  </a:lnTo>
                  <a:lnTo>
                    <a:pt x="7029450" y="1757680"/>
                  </a:lnTo>
                  <a:cubicBezTo>
                    <a:pt x="7029450" y="787400"/>
                    <a:pt x="6242050" y="0"/>
                    <a:pt x="5271770" y="0"/>
                  </a:cubicBezTo>
                  <a:lnTo>
                    <a:pt x="5271770" y="0"/>
                  </a:lnTo>
                  <a:close/>
                </a:path>
              </a:pathLst>
            </a:custGeom>
            <a:blipFill>
              <a:blip r:embed="rId2"/>
              <a:stretch>
                <a:fillRect l="-14959" t="0" r="-14959" b="0"/>
              </a:stretch>
            </a:blipFill>
          </p:spPr>
        </p:sp>
      </p:grpSp>
      <p:sp>
        <p:nvSpPr>
          <p:cNvPr name="Freeform 4" id="4"/>
          <p:cNvSpPr/>
          <p:nvPr/>
        </p:nvSpPr>
        <p:spPr>
          <a:xfrm flipH="true" flipV="false" rot="0">
            <a:off x="-2244805" y="8243721"/>
            <a:ext cx="8757453" cy="7571877"/>
          </a:xfrm>
          <a:custGeom>
            <a:avLst/>
            <a:gdLst/>
            <a:ahLst/>
            <a:cxnLst/>
            <a:rect r="r" b="b" t="t" l="l"/>
            <a:pathLst>
              <a:path h="7571877" w="8757453">
                <a:moveTo>
                  <a:pt x="8757453" y="0"/>
                </a:moveTo>
                <a:lnTo>
                  <a:pt x="0" y="0"/>
                </a:lnTo>
                <a:lnTo>
                  <a:pt x="0" y="7571877"/>
                </a:lnTo>
                <a:lnTo>
                  <a:pt x="8757453" y="7571877"/>
                </a:lnTo>
                <a:lnTo>
                  <a:pt x="8757453"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15622773" y="0"/>
            <a:ext cx="2309509" cy="3791732"/>
          </a:xfrm>
          <a:custGeom>
            <a:avLst/>
            <a:gdLst/>
            <a:ahLst/>
            <a:cxnLst/>
            <a:rect r="r" b="b" t="t" l="l"/>
            <a:pathLst>
              <a:path h="3791732" w="2309509">
                <a:moveTo>
                  <a:pt x="0" y="0"/>
                </a:moveTo>
                <a:lnTo>
                  <a:pt x="2309510" y="0"/>
                </a:lnTo>
                <a:lnTo>
                  <a:pt x="2309510" y="3791732"/>
                </a:lnTo>
                <a:lnTo>
                  <a:pt x="0" y="379173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499560" y="8707071"/>
            <a:ext cx="1652925" cy="1343002"/>
            <a:chOff x="0" y="0"/>
            <a:chExt cx="2203900" cy="1790669"/>
          </a:xfrm>
        </p:grpSpPr>
        <p:sp>
          <p:nvSpPr>
            <p:cNvPr name="Freeform 7" id="7"/>
            <p:cNvSpPr/>
            <p:nvPr/>
          </p:nvSpPr>
          <p:spPr>
            <a:xfrm flipH="false" flipV="false" rot="0">
              <a:off x="0" y="0"/>
              <a:ext cx="2203900" cy="1790669"/>
            </a:xfrm>
            <a:custGeom>
              <a:avLst/>
              <a:gdLst/>
              <a:ahLst/>
              <a:cxnLst/>
              <a:rect r="r" b="b" t="t" l="l"/>
              <a:pathLst>
                <a:path h="1790669" w="2203900">
                  <a:moveTo>
                    <a:pt x="0" y="0"/>
                  </a:moveTo>
                  <a:lnTo>
                    <a:pt x="2203900" y="0"/>
                  </a:lnTo>
                  <a:lnTo>
                    <a:pt x="2203900" y="1790669"/>
                  </a:lnTo>
                  <a:lnTo>
                    <a:pt x="0" y="1790669"/>
                  </a:lnTo>
                  <a:lnTo>
                    <a:pt x="0" y="0"/>
                  </a:lnTo>
                  <a:close/>
                </a:path>
              </a:pathLst>
            </a:custGeom>
            <a:blipFill>
              <a:blip r:embed="rId7"/>
              <a:stretch>
                <a:fillRect l="0" t="0" r="0" b="0"/>
              </a:stretch>
            </a:blipFill>
          </p:spPr>
        </p:sp>
        <p:grpSp>
          <p:nvGrpSpPr>
            <p:cNvPr name="Group 8" id="8"/>
            <p:cNvGrpSpPr/>
            <p:nvPr/>
          </p:nvGrpSpPr>
          <p:grpSpPr>
            <a:xfrm rot="0">
              <a:off x="449891" y="128985"/>
              <a:ext cx="1304118" cy="881756"/>
              <a:chOff x="0" y="0"/>
              <a:chExt cx="257604" cy="174174"/>
            </a:xfrm>
          </p:grpSpPr>
          <p:sp>
            <p:nvSpPr>
              <p:cNvPr name="Freeform 9" id="9"/>
              <p:cNvSpPr/>
              <p:nvPr/>
            </p:nvSpPr>
            <p:spPr>
              <a:xfrm flipH="false" flipV="false" rot="0">
                <a:off x="0" y="0"/>
                <a:ext cx="257604" cy="174174"/>
              </a:xfrm>
              <a:custGeom>
                <a:avLst/>
                <a:gdLst/>
                <a:ahLst/>
                <a:cxnLst/>
                <a:rect r="r" b="b" t="t" l="l"/>
                <a:pathLst>
                  <a:path h="174174" w="257604">
                    <a:moveTo>
                      <a:pt x="0" y="0"/>
                    </a:moveTo>
                    <a:lnTo>
                      <a:pt x="257604" y="0"/>
                    </a:lnTo>
                    <a:lnTo>
                      <a:pt x="257604" y="174174"/>
                    </a:lnTo>
                    <a:lnTo>
                      <a:pt x="0" y="174174"/>
                    </a:lnTo>
                    <a:close/>
                  </a:path>
                </a:pathLst>
              </a:custGeom>
              <a:solidFill>
                <a:srgbClr val="FFFFFF"/>
              </a:solidFill>
            </p:spPr>
          </p:sp>
          <p:sp>
            <p:nvSpPr>
              <p:cNvPr name="TextBox 10" id="10"/>
              <p:cNvSpPr txBox="true"/>
              <p:nvPr/>
            </p:nvSpPr>
            <p:spPr>
              <a:xfrm>
                <a:off x="0" y="-38100"/>
                <a:ext cx="257604" cy="212274"/>
              </a:xfrm>
              <a:prstGeom prst="rect">
                <a:avLst/>
              </a:prstGeom>
            </p:spPr>
            <p:txBody>
              <a:bodyPr anchor="ctr" rtlCol="false" tIns="50800" lIns="50800" bIns="50800" rIns="50800"/>
              <a:lstStyle/>
              <a:p>
                <a:pPr algn="ctr">
                  <a:lnSpc>
                    <a:spcPts val="2659"/>
                  </a:lnSpc>
                  <a:spcBef>
                    <a:spcPct val="0"/>
                  </a:spcBef>
                </a:pPr>
              </a:p>
            </p:txBody>
          </p:sp>
        </p:grpSp>
      </p:grpSp>
      <p:sp>
        <p:nvSpPr>
          <p:cNvPr name="TextBox 11" id="11"/>
          <p:cNvSpPr txBox="true"/>
          <p:nvPr/>
        </p:nvSpPr>
        <p:spPr>
          <a:xfrm rot="0">
            <a:off x="7770290" y="2922436"/>
            <a:ext cx="9489010" cy="2393950"/>
          </a:xfrm>
          <a:prstGeom prst="rect">
            <a:avLst/>
          </a:prstGeom>
        </p:spPr>
        <p:txBody>
          <a:bodyPr anchor="t" rtlCol="false" tIns="0" lIns="0" bIns="0" rIns="0">
            <a:spAutoFit/>
          </a:bodyPr>
          <a:lstStyle/>
          <a:p>
            <a:pPr marL="0" indent="0" lvl="0">
              <a:lnSpc>
                <a:spcPts val="9349"/>
              </a:lnSpc>
            </a:pPr>
            <a:r>
              <a:rPr lang="en-US" sz="8499">
                <a:solidFill>
                  <a:srgbClr val="E5E5E5"/>
                </a:solidFill>
                <a:latin typeface="Signika"/>
              </a:rPr>
              <a:t>AI Enhanced Fraud Email Detection</a:t>
            </a:r>
          </a:p>
        </p:txBody>
      </p:sp>
      <p:sp>
        <p:nvSpPr>
          <p:cNvPr name="TextBox 12" id="12"/>
          <p:cNvSpPr txBox="true"/>
          <p:nvPr/>
        </p:nvSpPr>
        <p:spPr>
          <a:xfrm rot="0">
            <a:off x="12229389" y="7190028"/>
            <a:ext cx="5029911" cy="476250"/>
          </a:xfrm>
          <a:prstGeom prst="rect">
            <a:avLst/>
          </a:prstGeom>
        </p:spPr>
        <p:txBody>
          <a:bodyPr anchor="t" rtlCol="false" tIns="0" lIns="0" bIns="0" rIns="0">
            <a:spAutoFit/>
          </a:bodyPr>
          <a:lstStyle/>
          <a:p>
            <a:pPr marL="0" indent="0" lvl="0">
              <a:lnSpc>
                <a:spcPts val="3719"/>
              </a:lnSpc>
            </a:pPr>
            <a:r>
              <a:rPr lang="en-US" sz="3099">
                <a:solidFill>
                  <a:srgbClr val="FFDE59"/>
                </a:solidFill>
                <a:latin typeface="Montserrat Semi-Bold"/>
              </a:rPr>
              <a:t>TEAM - CDS14</a:t>
            </a:r>
          </a:p>
        </p:txBody>
      </p:sp>
      <p:sp>
        <p:nvSpPr>
          <p:cNvPr name="TextBox 13" id="13"/>
          <p:cNvSpPr txBox="true"/>
          <p:nvPr/>
        </p:nvSpPr>
        <p:spPr>
          <a:xfrm rot="0">
            <a:off x="12665066" y="7825996"/>
            <a:ext cx="5622934" cy="1552575"/>
          </a:xfrm>
          <a:prstGeom prst="rect">
            <a:avLst/>
          </a:prstGeom>
        </p:spPr>
        <p:txBody>
          <a:bodyPr anchor="t" rtlCol="false" tIns="0" lIns="0" bIns="0" rIns="0">
            <a:spAutoFit/>
          </a:bodyPr>
          <a:lstStyle/>
          <a:p>
            <a:pPr>
              <a:lnSpc>
                <a:spcPts val="4199"/>
              </a:lnSpc>
            </a:pPr>
            <a:r>
              <a:rPr lang="en-US" sz="2999">
                <a:solidFill>
                  <a:srgbClr val="E5E5E5"/>
                </a:solidFill>
                <a:latin typeface="Montserrat Classic"/>
              </a:rPr>
              <a:t>NANAJI BOLLA</a:t>
            </a:r>
          </a:p>
          <a:p>
            <a:pPr>
              <a:lnSpc>
                <a:spcPts val="4199"/>
              </a:lnSpc>
            </a:pPr>
            <a:r>
              <a:rPr lang="en-US" sz="2999">
                <a:solidFill>
                  <a:srgbClr val="E5E5E5"/>
                </a:solidFill>
                <a:latin typeface="Montserrat Classic"/>
              </a:rPr>
              <a:t>SYAMESWAR VARADA</a:t>
            </a:r>
          </a:p>
          <a:p>
            <a:pPr>
              <a:lnSpc>
                <a:spcPts val="4199"/>
              </a:lnSpc>
            </a:pPr>
            <a:r>
              <a:rPr lang="en-US" sz="2999">
                <a:solidFill>
                  <a:srgbClr val="E5E5E5"/>
                </a:solidFill>
                <a:latin typeface="Montserrat Classic"/>
              </a:rPr>
              <a:t>NIKHIL KUMAR MAREPALLI</a:t>
            </a:r>
          </a:p>
        </p:txBody>
      </p:sp>
      <p:sp>
        <p:nvSpPr>
          <p:cNvPr name="Freeform 14" id="14"/>
          <p:cNvSpPr/>
          <p:nvPr/>
        </p:nvSpPr>
        <p:spPr>
          <a:xfrm flipH="false" flipV="false" rot="0">
            <a:off x="1952721" y="8803810"/>
            <a:ext cx="746603" cy="649210"/>
          </a:xfrm>
          <a:custGeom>
            <a:avLst/>
            <a:gdLst/>
            <a:ahLst/>
            <a:cxnLst/>
            <a:rect r="r" b="b" t="t" l="l"/>
            <a:pathLst>
              <a:path h="649210" w="746603">
                <a:moveTo>
                  <a:pt x="0" y="0"/>
                </a:moveTo>
                <a:lnTo>
                  <a:pt x="746603" y="0"/>
                </a:lnTo>
                <a:lnTo>
                  <a:pt x="746603" y="649210"/>
                </a:lnTo>
                <a:lnTo>
                  <a:pt x="0" y="64921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36393"/>
            <a:ext cx="15728030" cy="1050607"/>
            <a:chOff x="0" y="0"/>
            <a:chExt cx="4142362" cy="276703"/>
          </a:xfrm>
        </p:grpSpPr>
        <p:sp>
          <p:nvSpPr>
            <p:cNvPr name="Freeform 3" id="3"/>
            <p:cNvSpPr/>
            <p:nvPr/>
          </p:nvSpPr>
          <p:spPr>
            <a:xfrm flipH="false" flipV="false" rot="0">
              <a:off x="0" y="0"/>
              <a:ext cx="4142362" cy="276703"/>
            </a:xfrm>
            <a:custGeom>
              <a:avLst/>
              <a:gdLst/>
              <a:ahLst/>
              <a:cxnLst/>
              <a:rect r="r" b="b" t="t" l="l"/>
              <a:pathLst>
                <a:path h="276703" w="4142362">
                  <a:moveTo>
                    <a:pt x="0" y="0"/>
                  </a:moveTo>
                  <a:lnTo>
                    <a:pt x="4142362" y="0"/>
                  </a:lnTo>
                  <a:lnTo>
                    <a:pt x="4142362" y="276703"/>
                  </a:lnTo>
                  <a:lnTo>
                    <a:pt x="0" y="276703"/>
                  </a:lnTo>
                  <a:close/>
                </a:path>
              </a:pathLst>
            </a:custGeom>
            <a:solidFill>
              <a:srgbClr val="1B2D44"/>
            </a:solidFill>
          </p:spPr>
        </p:sp>
        <p:sp>
          <p:nvSpPr>
            <p:cNvPr name="TextBox 4" id="4"/>
            <p:cNvSpPr txBox="true"/>
            <p:nvPr/>
          </p:nvSpPr>
          <p:spPr>
            <a:xfrm>
              <a:off x="0" y="-38100"/>
              <a:ext cx="4142362" cy="314803"/>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13338789" y="9236393"/>
            <a:ext cx="8757453" cy="7571877"/>
          </a:xfrm>
          <a:custGeom>
            <a:avLst/>
            <a:gdLst/>
            <a:ahLst/>
            <a:cxnLst/>
            <a:rect r="r" b="b" t="t" l="l"/>
            <a:pathLst>
              <a:path h="7571877" w="8757453">
                <a:moveTo>
                  <a:pt x="0" y="0"/>
                </a:moveTo>
                <a:lnTo>
                  <a:pt x="8757453" y="0"/>
                </a:lnTo>
                <a:lnTo>
                  <a:pt x="8757453" y="7571877"/>
                </a:lnTo>
                <a:lnTo>
                  <a:pt x="0" y="7571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12877959" y="-4827441"/>
            <a:ext cx="7666059" cy="6631969"/>
          </a:xfrm>
          <a:custGeom>
            <a:avLst/>
            <a:gdLst/>
            <a:ahLst/>
            <a:cxnLst/>
            <a:rect r="r" b="b" t="t" l="l"/>
            <a:pathLst>
              <a:path h="6631969" w="7666059">
                <a:moveTo>
                  <a:pt x="7666060" y="0"/>
                </a:moveTo>
                <a:lnTo>
                  <a:pt x="0" y="0"/>
                </a:lnTo>
                <a:lnTo>
                  <a:pt x="0" y="6631969"/>
                </a:lnTo>
                <a:lnTo>
                  <a:pt x="7666060" y="6631969"/>
                </a:lnTo>
                <a:lnTo>
                  <a:pt x="76660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2762322" y="3254521"/>
            <a:ext cx="2669467" cy="2669467"/>
          </a:xfrm>
          <a:custGeom>
            <a:avLst/>
            <a:gdLst/>
            <a:ahLst/>
            <a:cxnLst/>
            <a:rect r="r" b="b" t="t" l="l"/>
            <a:pathLst>
              <a:path h="2669467" w="2669467">
                <a:moveTo>
                  <a:pt x="0" y="0"/>
                </a:moveTo>
                <a:lnTo>
                  <a:pt x="2669467" y="0"/>
                </a:lnTo>
                <a:lnTo>
                  <a:pt x="2669467" y="2669467"/>
                </a:lnTo>
                <a:lnTo>
                  <a:pt x="0" y="2669467"/>
                </a:lnTo>
                <a:lnTo>
                  <a:pt x="0" y="0"/>
                </a:lnTo>
                <a:close/>
              </a:path>
            </a:pathLst>
          </a:custGeom>
          <a:blipFill>
            <a:blip r:embed="rId6"/>
            <a:stretch>
              <a:fillRect l="0" t="0" r="0" b="0"/>
            </a:stretch>
          </a:blipFill>
        </p:spPr>
      </p:sp>
      <p:sp>
        <p:nvSpPr>
          <p:cNvPr name="TextBox 8" id="8"/>
          <p:cNvSpPr txBox="true"/>
          <p:nvPr/>
        </p:nvSpPr>
        <p:spPr>
          <a:xfrm rot="0">
            <a:off x="450357" y="782411"/>
            <a:ext cx="4981432" cy="877570"/>
          </a:xfrm>
          <a:prstGeom prst="rect">
            <a:avLst/>
          </a:prstGeom>
        </p:spPr>
        <p:txBody>
          <a:bodyPr anchor="t" rtlCol="false" tIns="0" lIns="0" bIns="0" rIns="0">
            <a:spAutoFit/>
          </a:bodyPr>
          <a:lstStyle/>
          <a:p>
            <a:pPr algn="l" marL="0" indent="0" lvl="0">
              <a:lnSpc>
                <a:spcPts val="6709"/>
              </a:lnSpc>
              <a:spcBef>
                <a:spcPct val="0"/>
              </a:spcBef>
            </a:pPr>
            <a:r>
              <a:rPr lang="en-US" sz="6099">
                <a:solidFill>
                  <a:srgbClr val="1B4444"/>
                </a:solidFill>
                <a:latin typeface="Montserrat Classic Bold"/>
              </a:rPr>
              <a:t>GITHUB URL</a:t>
            </a:r>
          </a:p>
        </p:txBody>
      </p:sp>
      <p:sp>
        <p:nvSpPr>
          <p:cNvPr name="TextBox 9" id="9"/>
          <p:cNvSpPr txBox="true"/>
          <p:nvPr/>
        </p:nvSpPr>
        <p:spPr>
          <a:xfrm rot="0">
            <a:off x="5946117" y="4121259"/>
            <a:ext cx="8636847" cy="907415"/>
          </a:xfrm>
          <a:prstGeom prst="rect">
            <a:avLst/>
          </a:prstGeom>
        </p:spPr>
        <p:txBody>
          <a:bodyPr anchor="t" rtlCol="false" tIns="0" lIns="0" bIns="0" rIns="0">
            <a:spAutoFit/>
          </a:bodyPr>
          <a:lstStyle/>
          <a:p>
            <a:pPr algn="ctr">
              <a:lnSpc>
                <a:spcPts val="3639"/>
              </a:lnSpc>
              <a:spcBef>
                <a:spcPct val="0"/>
              </a:spcBef>
            </a:pPr>
            <a:r>
              <a:rPr lang="en-US" sz="2799" u="sng">
                <a:solidFill>
                  <a:srgbClr val="1B4444"/>
                </a:solidFill>
                <a:latin typeface="Montserrat Classic Bold"/>
                <a:hlinkClick r:id="rId7" tooltip="https://github.com/nanajibolla07/AI-Enhanced-Fraud-Detection-and-Prevention"/>
              </a:rPr>
              <a:t>https://github.com/nanajibolla07/AI-Enhanced-Fraud-Detection-and-Prevention</a:t>
            </a:r>
          </a:p>
        </p:txBody>
      </p:sp>
      <p:sp>
        <p:nvSpPr>
          <p:cNvPr name="TextBox 10" id="10"/>
          <p:cNvSpPr txBox="true"/>
          <p:nvPr/>
        </p:nvSpPr>
        <p:spPr>
          <a:xfrm rot="0">
            <a:off x="16710989" y="9539446"/>
            <a:ext cx="548311" cy="406400"/>
          </a:xfrm>
          <a:prstGeom prst="rect">
            <a:avLst/>
          </a:prstGeom>
        </p:spPr>
        <p:txBody>
          <a:bodyPr anchor="t" rtlCol="false" tIns="0" lIns="0" bIns="0" rIns="0">
            <a:spAutoFit/>
          </a:bodyPr>
          <a:lstStyle/>
          <a:p>
            <a:pPr algn="r" marL="0" indent="0" lvl="0">
              <a:lnSpc>
                <a:spcPts val="3249"/>
              </a:lnSpc>
              <a:spcBef>
                <a:spcPct val="0"/>
              </a:spcBef>
            </a:pPr>
            <a:r>
              <a:rPr lang="en-US" sz="2499">
                <a:solidFill>
                  <a:srgbClr val="1B4444"/>
                </a:solidFill>
                <a:latin typeface="Montserrat Classic Bold"/>
              </a:rPr>
              <a:t>9</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36393"/>
            <a:ext cx="15728030" cy="1050607"/>
            <a:chOff x="0" y="0"/>
            <a:chExt cx="4142362" cy="276703"/>
          </a:xfrm>
        </p:grpSpPr>
        <p:sp>
          <p:nvSpPr>
            <p:cNvPr name="Freeform 3" id="3"/>
            <p:cNvSpPr/>
            <p:nvPr/>
          </p:nvSpPr>
          <p:spPr>
            <a:xfrm flipH="false" flipV="false" rot="0">
              <a:off x="0" y="0"/>
              <a:ext cx="4142362" cy="276703"/>
            </a:xfrm>
            <a:custGeom>
              <a:avLst/>
              <a:gdLst/>
              <a:ahLst/>
              <a:cxnLst/>
              <a:rect r="r" b="b" t="t" l="l"/>
              <a:pathLst>
                <a:path h="276703" w="4142362">
                  <a:moveTo>
                    <a:pt x="0" y="0"/>
                  </a:moveTo>
                  <a:lnTo>
                    <a:pt x="4142362" y="0"/>
                  </a:lnTo>
                  <a:lnTo>
                    <a:pt x="4142362" y="276703"/>
                  </a:lnTo>
                  <a:lnTo>
                    <a:pt x="0" y="276703"/>
                  </a:lnTo>
                  <a:close/>
                </a:path>
              </a:pathLst>
            </a:custGeom>
            <a:solidFill>
              <a:srgbClr val="1B2D44"/>
            </a:solidFill>
          </p:spPr>
        </p:sp>
        <p:sp>
          <p:nvSpPr>
            <p:cNvPr name="TextBox 4" id="4"/>
            <p:cNvSpPr txBox="true"/>
            <p:nvPr/>
          </p:nvSpPr>
          <p:spPr>
            <a:xfrm>
              <a:off x="0" y="-38100"/>
              <a:ext cx="4142362" cy="314803"/>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13338789" y="9236393"/>
            <a:ext cx="8757453" cy="7571877"/>
          </a:xfrm>
          <a:custGeom>
            <a:avLst/>
            <a:gdLst/>
            <a:ahLst/>
            <a:cxnLst/>
            <a:rect r="r" b="b" t="t" l="l"/>
            <a:pathLst>
              <a:path h="7571877" w="8757453">
                <a:moveTo>
                  <a:pt x="0" y="0"/>
                </a:moveTo>
                <a:lnTo>
                  <a:pt x="8757453" y="0"/>
                </a:lnTo>
                <a:lnTo>
                  <a:pt x="8757453" y="7571877"/>
                </a:lnTo>
                <a:lnTo>
                  <a:pt x="0" y="7571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450357" y="782411"/>
            <a:ext cx="5511580" cy="877570"/>
          </a:xfrm>
          <a:prstGeom prst="rect">
            <a:avLst/>
          </a:prstGeom>
        </p:spPr>
        <p:txBody>
          <a:bodyPr anchor="t" rtlCol="false" tIns="0" lIns="0" bIns="0" rIns="0">
            <a:spAutoFit/>
          </a:bodyPr>
          <a:lstStyle/>
          <a:p>
            <a:pPr algn="l" marL="0" indent="0" lvl="0">
              <a:lnSpc>
                <a:spcPts val="6709"/>
              </a:lnSpc>
              <a:spcBef>
                <a:spcPct val="0"/>
              </a:spcBef>
            </a:pPr>
            <a:r>
              <a:rPr lang="en-US" sz="6099">
                <a:solidFill>
                  <a:srgbClr val="1B4444"/>
                </a:solidFill>
                <a:latin typeface="Montserrat Classic Bold"/>
              </a:rPr>
              <a:t>CONCLUSION</a:t>
            </a:r>
          </a:p>
        </p:txBody>
      </p:sp>
      <p:sp>
        <p:nvSpPr>
          <p:cNvPr name="Freeform 7" id="7"/>
          <p:cNvSpPr/>
          <p:nvPr/>
        </p:nvSpPr>
        <p:spPr>
          <a:xfrm flipH="true" flipV="false" rot="0">
            <a:off x="12877959" y="-4827441"/>
            <a:ext cx="7666059" cy="6631969"/>
          </a:xfrm>
          <a:custGeom>
            <a:avLst/>
            <a:gdLst/>
            <a:ahLst/>
            <a:cxnLst/>
            <a:rect r="r" b="b" t="t" l="l"/>
            <a:pathLst>
              <a:path h="6631969" w="7666059">
                <a:moveTo>
                  <a:pt x="7666060" y="0"/>
                </a:moveTo>
                <a:lnTo>
                  <a:pt x="0" y="0"/>
                </a:lnTo>
                <a:lnTo>
                  <a:pt x="0" y="6631969"/>
                </a:lnTo>
                <a:lnTo>
                  <a:pt x="7666060" y="6631969"/>
                </a:lnTo>
                <a:lnTo>
                  <a:pt x="76660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908572" y="2459089"/>
            <a:ext cx="16076573" cy="5330723"/>
          </a:xfrm>
          <a:prstGeom prst="rect">
            <a:avLst/>
          </a:prstGeom>
        </p:spPr>
        <p:txBody>
          <a:bodyPr anchor="t" rtlCol="false" tIns="0" lIns="0" bIns="0" rIns="0">
            <a:spAutoFit/>
          </a:bodyPr>
          <a:lstStyle/>
          <a:p>
            <a:pPr algn="just">
              <a:lnSpc>
                <a:spcPts val="4235"/>
              </a:lnSpc>
              <a:spcBef>
                <a:spcPct val="0"/>
              </a:spcBef>
            </a:pPr>
            <a:r>
              <a:rPr lang="en-US" sz="3258">
                <a:solidFill>
                  <a:srgbClr val="1B4444"/>
                </a:solidFill>
                <a:latin typeface="Montserrat Classic"/>
              </a:rPr>
              <a:t>In conclusion, the developed AI-powered email fraud detection system effectively identifies and alerts users about potentially harmful emails. By using machine learning, it accurately distinguishes between legitimate and fraudulent emails, providing a crucial layer of security. The system's real-time detection and user alerts contribute significantly to mitigating the risks associated with email-based fraud. Continuous learning mechanisms ensure the system adapts to evolving threats, offering an ongoing shield against phishing attempts. Privacy and security measures are carefully integrated to safeguard user data. Overall, this project presents a robust solution for bolstering email security and protecting users from online scams.</a:t>
            </a:r>
          </a:p>
        </p:txBody>
      </p:sp>
      <p:sp>
        <p:nvSpPr>
          <p:cNvPr name="TextBox 9" id="9"/>
          <p:cNvSpPr txBox="true"/>
          <p:nvPr/>
        </p:nvSpPr>
        <p:spPr>
          <a:xfrm rot="0">
            <a:off x="16710989" y="9539446"/>
            <a:ext cx="548311" cy="406400"/>
          </a:xfrm>
          <a:prstGeom prst="rect">
            <a:avLst/>
          </a:prstGeom>
        </p:spPr>
        <p:txBody>
          <a:bodyPr anchor="t" rtlCol="false" tIns="0" lIns="0" bIns="0" rIns="0">
            <a:spAutoFit/>
          </a:bodyPr>
          <a:lstStyle/>
          <a:p>
            <a:pPr algn="r" marL="0" indent="0" lvl="0">
              <a:lnSpc>
                <a:spcPts val="3249"/>
              </a:lnSpc>
              <a:spcBef>
                <a:spcPct val="0"/>
              </a:spcBef>
            </a:pPr>
            <a:r>
              <a:rPr lang="en-US" sz="2499">
                <a:solidFill>
                  <a:srgbClr val="1B4444"/>
                </a:solidFill>
                <a:latin typeface="Montserrat Classic Bold"/>
              </a:rPr>
              <a:t>10</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B2D44"/>
        </a:solidFill>
      </p:bgPr>
    </p:bg>
    <p:spTree>
      <p:nvGrpSpPr>
        <p:cNvPr id="1" name=""/>
        <p:cNvGrpSpPr/>
        <p:nvPr/>
      </p:nvGrpSpPr>
      <p:grpSpPr>
        <a:xfrm>
          <a:off x="0" y="0"/>
          <a:ext cx="0" cy="0"/>
          <a:chOff x="0" y="0"/>
          <a:chExt cx="0" cy="0"/>
        </a:xfrm>
      </p:grpSpPr>
      <p:sp>
        <p:nvSpPr>
          <p:cNvPr name="Freeform 2" id="2"/>
          <p:cNvSpPr/>
          <p:nvPr/>
        </p:nvSpPr>
        <p:spPr>
          <a:xfrm flipH="false" flipV="true" rot="0">
            <a:off x="14138523" y="8252826"/>
            <a:ext cx="6614674" cy="5722407"/>
          </a:xfrm>
          <a:custGeom>
            <a:avLst/>
            <a:gdLst/>
            <a:ahLst/>
            <a:cxnLst/>
            <a:rect r="r" b="b" t="t" l="l"/>
            <a:pathLst>
              <a:path h="5722407" w="6614674">
                <a:moveTo>
                  <a:pt x="0" y="5722407"/>
                </a:moveTo>
                <a:lnTo>
                  <a:pt x="6614674" y="5722407"/>
                </a:lnTo>
                <a:lnTo>
                  <a:pt x="6614674" y="0"/>
                </a:lnTo>
                <a:lnTo>
                  <a:pt x="0" y="0"/>
                </a:lnTo>
                <a:lnTo>
                  <a:pt x="0" y="5722407"/>
                </a:lnTo>
                <a:close/>
              </a:path>
            </a:pathLst>
          </a:custGeom>
          <a:blipFill>
            <a:blip r:embed="rId2">
              <a:extLst>
                <a:ext uri="{96DAC541-7B7A-43D3-8B79-37D633B846F1}">
                  <asvg:svgBlip xmlns:asvg="http://schemas.microsoft.com/office/drawing/2016/SVG/main" r:embed="rId3"/>
                </a:ext>
              </a:extLst>
            </a:blip>
            <a:stretch>
              <a:fillRect l="0" t="0" r="0" b="0"/>
            </a:stretch>
          </a:blipFill>
        </p:spPr>
      </p:sp>
      <p:graphicFrame>
        <p:nvGraphicFramePr>
          <p:cNvPr name="Table 3" id="3"/>
          <p:cNvGraphicFramePr>
            <a:graphicFrameLocks noGrp="true"/>
          </p:cNvGraphicFramePr>
          <p:nvPr/>
        </p:nvGraphicFramePr>
        <p:xfrm>
          <a:off x="446498" y="2632383"/>
          <a:ext cx="7714771" cy="5022234"/>
        </p:xfrm>
        <a:graphic>
          <a:graphicData uri="http://schemas.openxmlformats.org/drawingml/2006/table">
            <a:tbl>
              <a:tblPr/>
              <a:tblGrid>
                <a:gridCol w="1693545"/>
                <a:gridCol w="6021226"/>
              </a:tblGrid>
              <a:tr h="1264708">
                <a:tc>
                  <a:txBody>
                    <a:bodyPr anchor="t" rtlCol="false"/>
                    <a:lstStyle/>
                    <a:p>
                      <a:pPr algn="ctr">
                        <a:lnSpc>
                          <a:spcPts val="3499"/>
                        </a:lnSpc>
                        <a:defRPr/>
                      </a:pPr>
                      <a:r>
                        <a:rPr lang="en-US" sz="2499">
                          <a:solidFill>
                            <a:srgbClr val="1B4444"/>
                          </a:solidFill>
                          <a:latin typeface="Montserrat Classic Bold"/>
                        </a:rPr>
                        <a:t>3</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FFDE59"/>
                    </a:solidFill>
                  </a:tcPr>
                </a:tc>
                <a:tc>
                  <a:txBody>
                    <a:bodyPr anchor="t" rtlCol="false"/>
                    <a:lstStyle/>
                    <a:p>
                      <a:pPr algn="just">
                        <a:lnSpc>
                          <a:spcPts val="4059"/>
                        </a:lnSpc>
                        <a:defRPr/>
                      </a:pPr>
                      <a:r>
                        <a:rPr lang="en-US" sz="2899">
                          <a:solidFill>
                            <a:srgbClr val="E5E5E5"/>
                          </a:solidFill>
                          <a:latin typeface="Montserrat Classic"/>
                        </a:rPr>
                        <a:t>Abstract</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r h="1264708">
                <a:tc>
                  <a:txBody>
                    <a:bodyPr anchor="t" rtlCol="false"/>
                    <a:lstStyle/>
                    <a:p>
                      <a:pPr algn="ctr">
                        <a:lnSpc>
                          <a:spcPts val="3499"/>
                        </a:lnSpc>
                        <a:defRPr/>
                      </a:pPr>
                      <a:r>
                        <a:rPr lang="en-US" sz="2499">
                          <a:solidFill>
                            <a:srgbClr val="1B4444"/>
                          </a:solidFill>
                          <a:latin typeface="Montserrat Classic Bold"/>
                        </a:rPr>
                        <a:t>4</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FFDE59"/>
                    </a:solidFill>
                  </a:tcPr>
                </a:tc>
                <a:tc>
                  <a:txBody>
                    <a:bodyPr anchor="t" rtlCol="false"/>
                    <a:lstStyle/>
                    <a:p>
                      <a:pPr algn="just">
                        <a:lnSpc>
                          <a:spcPts val="4059"/>
                        </a:lnSpc>
                        <a:defRPr/>
                      </a:pPr>
                      <a:r>
                        <a:rPr lang="en-US" sz="2899">
                          <a:solidFill>
                            <a:srgbClr val="E5E5E5"/>
                          </a:solidFill>
                          <a:latin typeface="Montserrat Classic"/>
                        </a:rPr>
                        <a:t>Objectives</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r h="1264708">
                <a:tc>
                  <a:txBody>
                    <a:bodyPr anchor="t" rtlCol="false"/>
                    <a:lstStyle/>
                    <a:p>
                      <a:pPr algn="ctr">
                        <a:lnSpc>
                          <a:spcPts val="3499"/>
                        </a:lnSpc>
                        <a:defRPr/>
                      </a:pPr>
                      <a:r>
                        <a:rPr lang="en-US" sz="2499">
                          <a:solidFill>
                            <a:srgbClr val="1B4444"/>
                          </a:solidFill>
                          <a:latin typeface="Montserrat Classic Bold"/>
                        </a:rPr>
                        <a:t>5</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FFDE59"/>
                    </a:solidFill>
                  </a:tcPr>
                </a:tc>
                <a:tc>
                  <a:txBody>
                    <a:bodyPr anchor="t" rtlCol="false"/>
                    <a:lstStyle/>
                    <a:p>
                      <a:pPr algn="just">
                        <a:lnSpc>
                          <a:spcPts val="4059"/>
                        </a:lnSpc>
                        <a:defRPr/>
                      </a:pPr>
                      <a:r>
                        <a:rPr lang="en-US" sz="2899">
                          <a:solidFill>
                            <a:srgbClr val="E5E5E5"/>
                          </a:solidFill>
                          <a:latin typeface="Montserrat Classic"/>
                        </a:rPr>
                        <a:t>Proposed System </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r h="1228110">
                <a:tc>
                  <a:txBody>
                    <a:bodyPr anchor="t" rtlCol="false"/>
                    <a:lstStyle/>
                    <a:p>
                      <a:pPr algn="ctr">
                        <a:lnSpc>
                          <a:spcPts val="3499"/>
                        </a:lnSpc>
                        <a:defRPr/>
                      </a:pPr>
                      <a:r>
                        <a:rPr lang="en-US" sz="2499">
                          <a:solidFill>
                            <a:srgbClr val="1B4444"/>
                          </a:solidFill>
                          <a:latin typeface="Montserrat Classic Bold"/>
                        </a:rPr>
                        <a:t>6</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FCFCF"/>
                      </a:solidFill>
                      <a:prstDash val="solid"/>
                      <a:round/>
                      <a:headEnd type="none" w="med" len="med"/>
                      <a:tailEnd type="none" w="med" len="med"/>
                    </a:lnB>
                    <a:solidFill>
                      <a:srgbClr val="FFDE59"/>
                    </a:solidFill>
                  </a:tcPr>
                </a:tc>
                <a:tc>
                  <a:txBody>
                    <a:bodyPr anchor="t" rtlCol="false"/>
                    <a:lstStyle/>
                    <a:p>
                      <a:pPr algn="just">
                        <a:lnSpc>
                          <a:spcPts val="3779"/>
                        </a:lnSpc>
                        <a:defRPr/>
                      </a:pPr>
                      <a:r>
                        <a:rPr lang="en-US" sz="2699">
                          <a:solidFill>
                            <a:srgbClr val="E5E5E5"/>
                          </a:solidFill>
                          <a:latin typeface="Montserrat Classic"/>
                        </a:rPr>
                        <a:t>Architecture</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FCFCF"/>
                      </a:solidFill>
                      <a:prstDash val="solid"/>
                      <a:round/>
                      <a:headEnd type="none" w="med" len="med"/>
                      <a:tailEnd type="none" w="med" len="med"/>
                    </a:lnB>
                  </a:tcPr>
                </a:tc>
              </a:tr>
            </a:tbl>
          </a:graphicData>
        </a:graphic>
      </p:graphicFrame>
      <p:sp>
        <p:nvSpPr>
          <p:cNvPr name="Freeform 4" id="4"/>
          <p:cNvSpPr/>
          <p:nvPr/>
        </p:nvSpPr>
        <p:spPr>
          <a:xfrm flipH="true" flipV="true" rot="-10800000">
            <a:off x="-1289068" y="-3575372"/>
            <a:ext cx="6252172" cy="5405759"/>
          </a:xfrm>
          <a:custGeom>
            <a:avLst/>
            <a:gdLst/>
            <a:ahLst/>
            <a:cxnLst/>
            <a:rect r="r" b="b" t="t" l="l"/>
            <a:pathLst>
              <a:path h="5405759" w="6252172">
                <a:moveTo>
                  <a:pt x="6252172" y="5405759"/>
                </a:moveTo>
                <a:lnTo>
                  <a:pt x="0" y="5405759"/>
                </a:lnTo>
                <a:lnTo>
                  <a:pt x="0" y="0"/>
                </a:lnTo>
                <a:lnTo>
                  <a:pt x="6252172" y="0"/>
                </a:lnTo>
                <a:lnTo>
                  <a:pt x="6252172" y="5405759"/>
                </a:lnTo>
                <a:close/>
              </a:path>
            </a:pathLst>
          </a:custGeom>
          <a:blipFill>
            <a:blip r:embed="rId4">
              <a:extLst>
                <a:ext uri="{96DAC541-7B7A-43D3-8B79-37D633B846F1}">
                  <asvg:svgBlip xmlns:asvg="http://schemas.microsoft.com/office/drawing/2016/SVG/main" r:embed="rId5"/>
                </a:ext>
              </a:extLst>
            </a:blip>
            <a:stretch>
              <a:fillRect l="0" t="0" r="0" b="0"/>
            </a:stretch>
          </a:blipFill>
        </p:spPr>
      </p:sp>
      <p:graphicFrame>
        <p:nvGraphicFramePr>
          <p:cNvPr name="Table 5" id="5"/>
          <p:cNvGraphicFramePr>
            <a:graphicFrameLocks noGrp="true"/>
          </p:cNvGraphicFramePr>
          <p:nvPr/>
        </p:nvGraphicFramePr>
        <p:xfrm>
          <a:off x="8696178" y="2632383"/>
          <a:ext cx="9303768" cy="5022234"/>
        </p:xfrm>
        <a:graphic>
          <a:graphicData uri="http://schemas.openxmlformats.org/drawingml/2006/table">
            <a:tbl>
              <a:tblPr/>
              <a:tblGrid>
                <a:gridCol w="1688473"/>
                <a:gridCol w="7615295"/>
              </a:tblGrid>
              <a:tr h="1264708">
                <a:tc>
                  <a:txBody>
                    <a:bodyPr anchor="t" rtlCol="false"/>
                    <a:lstStyle/>
                    <a:p>
                      <a:pPr algn="ctr">
                        <a:lnSpc>
                          <a:spcPts val="3499"/>
                        </a:lnSpc>
                        <a:defRPr/>
                      </a:pPr>
                      <a:r>
                        <a:rPr lang="en-US" sz="2499">
                          <a:solidFill>
                            <a:srgbClr val="1B4444"/>
                          </a:solidFill>
                          <a:latin typeface="Montserrat Classic Bold"/>
                        </a:rPr>
                        <a:t>7</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FFDE59"/>
                    </a:solidFill>
                  </a:tcPr>
                </a:tc>
                <a:tc>
                  <a:txBody>
                    <a:bodyPr anchor="t" rtlCol="false"/>
                    <a:lstStyle/>
                    <a:p>
                      <a:pPr algn="just">
                        <a:lnSpc>
                          <a:spcPts val="4059"/>
                        </a:lnSpc>
                        <a:defRPr/>
                      </a:pPr>
                      <a:r>
                        <a:rPr lang="en-US" sz="2899">
                          <a:solidFill>
                            <a:srgbClr val="E5E5E5"/>
                          </a:solidFill>
                          <a:latin typeface="Montserrat Classic"/>
                        </a:rPr>
                        <a:t>Research questions related to our title</a:t>
                      </a:r>
                      <a:r>
                        <a:rPr lang="en-US" sz="2899">
                          <a:solidFill>
                            <a:srgbClr val="E5E5E5"/>
                          </a:solidFill>
                          <a:latin typeface="Montserrat Classic"/>
                        </a:rPr>
                        <a:t> </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r h="1264708">
                <a:tc>
                  <a:txBody>
                    <a:bodyPr anchor="t" rtlCol="false"/>
                    <a:lstStyle/>
                    <a:p>
                      <a:pPr algn="ctr">
                        <a:lnSpc>
                          <a:spcPts val="3499"/>
                        </a:lnSpc>
                        <a:defRPr/>
                      </a:pPr>
                      <a:r>
                        <a:rPr lang="en-US" sz="2499">
                          <a:solidFill>
                            <a:srgbClr val="1B4444"/>
                          </a:solidFill>
                          <a:latin typeface="Montserrat Classic Bold"/>
                        </a:rPr>
                        <a:t>8</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FFDE59"/>
                    </a:solidFill>
                  </a:tcPr>
                </a:tc>
                <a:tc>
                  <a:txBody>
                    <a:bodyPr anchor="t" rtlCol="false"/>
                    <a:lstStyle/>
                    <a:p>
                      <a:pPr algn="just">
                        <a:lnSpc>
                          <a:spcPts val="4059"/>
                        </a:lnSpc>
                        <a:defRPr/>
                      </a:pPr>
                      <a:r>
                        <a:rPr lang="en-US" sz="2899">
                          <a:solidFill>
                            <a:srgbClr val="E5E5E5"/>
                          </a:solidFill>
                          <a:latin typeface="Montserrat Classic"/>
                        </a:rPr>
                        <a:t>Implementation</a:t>
                      </a:r>
                      <a:r>
                        <a:rPr lang="en-US" sz="2899">
                          <a:solidFill>
                            <a:srgbClr val="E5E5E5"/>
                          </a:solidFill>
                          <a:latin typeface="Montserrat Classic"/>
                        </a:rPr>
                        <a:t> </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r h="1264708">
                <a:tc>
                  <a:txBody>
                    <a:bodyPr anchor="t" rtlCol="false"/>
                    <a:lstStyle/>
                    <a:p>
                      <a:pPr algn="ctr">
                        <a:lnSpc>
                          <a:spcPts val="3499"/>
                        </a:lnSpc>
                        <a:defRPr/>
                      </a:pPr>
                      <a:r>
                        <a:rPr lang="en-US" sz="2499">
                          <a:solidFill>
                            <a:srgbClr val="1B4444"/>
                          </a:solidFill>
                          <a:latin typeface="Montserrat Classic Bold"/>
                        </a:rPr>
                        <a:t>9</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solidFill>
                      <a:srgbClr val="FFDE59"/>
                    </a:solidFill>
                  </a:tcPr>
                </a:tc>
                <a:tc>
                  <a:txBody>
                    <a:bodyPr anchor="t" rtlCol="false"/>
                    <a:lstStyle/>
                    <a:p>
                      <a:pPr algn="just">
                        <a:lnSpc>
                          <a:spcPts val="4059"/>
                        </a:lnSpc>
                        <a:defRPr/>
                      </a:pPr>
                      <a:r>
                        <a:rPr lang="en-US" sz="2899">
                          <a:solidFill>
                            <a:srgbClr val="E5E5E5"/>
                          </a:solidFill>
                          <a:latin typeface="Montserrat Classic"/>
                        </a:rPr>
                        <a:t>Github URL</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CCCCC"/>
                      </a:solidFill>
                      <a:prstDash val="solid"/>
                      <a:round/>
                      <a:headEnd type="none" w="med" len="med"/>
                      <a:tailEnd type="none" w="med" len="med"/>
                    </a:lnB>
                  </a:tcPr>
                </a:tc>
              </a:tr>
              <a:tr h="1228110">
                <a:tc>
                  <a:txBody>
                    <a:bodyPr anchor="t" rtlCol="false"/>
                    <a:lstStyle/>
                    <a:p>
                      <a:pPr algn="ctr">
                        <a:lnSpc>
                          <a:spcPts val="3499"/>
                        </a:lnSpc>
                        <a:defRPr/>
                      </a:pPr>
                      <a:r>
                        <a:rPr lang="en-US" sz="2499">
                          <a:solidFill>
                            <a:srgbClr val="1B4444"/>
                          </a:solidFill>
                          <a:latin typeface="Montserrat Classic Bold"/>
                        </a:rPr>
                        <a:t>10</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FCFCF"/>
                      </a:solidFill>
                      <a:prstDash val="solid"/>
                      <a:round/>
                      <a:headEnd type="none" w="med" len="med"/>
                      <a:tailEnd type="none" w="med" len="med"/>
                    </a:lnB>
                    <a:solidFill>
                      <a:srgbClr val="FFDE59"/>
                    </a:solidFill>
                  </a:tcPr>
                </a:tc>
                <a:tc>
                  <a:txBody>
                    <a:bodyPr anchor="t" rtlCol="false"/>
                    <a:lstStyle/>
                    <a:p>
                      <a:pPr algn="just">
                        <a:lnSpc>
                          <a:spcPts val="4199"/>
                        </a:lnSpc>
                        <a:defRPr/>
                      </a:pPr>
                      <a:r>
                        <a:rPr lang="en-US" sz="2999">
                          <a:solidFill>
                            <a:srgbClr val="E5E5E5"/>
                          </a:solidFill>
                          <a:latin typeface="Montserrat Classic"/>
                        </a:rPr>
                        <a:t>Conclusion</a:t>
                      </a:r>
                      <a:endParaRPr lang="en-US" sz="1100"/>
                    </a:p>
                  </a:txBody>
                  <a:tcPr marL="190500" marR="190500" marT="190500" marB="190500"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CCCCCC"/>
                      </a:solidFill>
                      <a:prstDash val="solid"/>
                      <a:round/>
                      <a:headEnd type="none" w="med" len="med"/>
                      <a:tailEnd type="none" w="med" len="med"/>
                    </a:lnT>
                    <a:lnB cmpd="sng" algn="ctr" cap="flat" w="0">
                      <a:solidFill>
                        <a:srgbClr val="CFCFCF"/>
                      </a:solidFill>
                      <a:prstDash val="solid"/>
                      <a:round/>
                      <a:headEnd type="none" w="med" len="med"/>
                      <a:tailEnd type="none" w="med" len="med"/>
                    </a:lnB>
                  </a:tcPr>
                </a:tc>
              </a:tr>
            </a:tbl>
          </a:graphicData>
        </a:graphic>
      </p:graphicFrame>
      <p:sp>
        <p:nvSpPr>
          <p:cNvPr name="TextBox 6" id="6"/>
          <p:cNvSpPr txBox="true"/>
          <p:nvPr/>
        </p:nvSpPr>
        <p:spPr>
          <a:xfrm rot="0">
            <a:off x="6841777" y="658610"/>
            <a:ext cx="3708801" cy="787804"/>
          </a:xfrm>
          <a:prstGeom prst="rect">
            <a:avLst/>
          </a:prstGeom>
        </p:spPr>
        <p:txBody>
          <a:bodyPr anchor="t" rtlCol="false" tIns="0" lIns="0" bIns="0" rIns="0">
            <a:spAutoFit/>
          </a:bodyPr>
          <a:lstStyle/>
          <a:p>
            <a:pPr algn="l" marL="0" indent="0" lvl="0">
              <a:lnSpc>
                <a:spcPts val="6045"/>
              </a:lnSpc>
              <a:spcBef>
                <a:spcPct val="0"/>
              </a:spcBef>
            </a:pPr>
            <a:r>
              <a:rPr lang="en-US" sz="5496">
                <a:solidFill>
                  <a:srgbClr val="E5E5E5"/>
                </a:solidFill>
                <a:latin typeface="Montserrat Classic Bold"/>
              </a:rPr>
              <a:t>CONTENT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36393"/>
            <a:ext cx="15728030" cy="1050607"/>
            <a:chOff x="0" y="0"/>
            <a:chExt cx="4142362" cy="276703"/>
          </a:xfrm>
        </p:grpSpPr>
        <p:sp>
          <p:nvSpPr>
            <p:cNvPr name="Freeform 3" id="3"/>
            <p:cNvSpPr/>
            <p:nvPr/>
          </p:nvSpPr>
          <p:spPr>
            <a:xfrm flipH="false" flipV="false" rot="0">
              <a:off x="0" y="0"/>
              <a:ext cx="4142362" cy="276703"/>
            </a:xfrm>
            <a:custGeom>
              <a:avLst/>
              <a:gdLst/>
              <a:ahLst/>
              <a:cxnLst/>
              <a:rect r="r" b="b" t="t" l="l"/>
              <a:pathLst>
                <a:path h="276703" w="4142362">
                  <a:moveTo>
                    <a:pt x="0" y="0"/>
                  </a:moveTo>
                  <a:lnTo>
                    <a:pt x="4142362" y="0"/>
                  </a:lnTo>
                  <a:lnTo>
                    <a:pt x="4142362" y="276703"/>
                  </a:lnTo>
                  <a:lnTo>
                    <a:pt x="0" y="276703"/>
                  </a:lnTo>
                  <a:close/>
                </a:path>
              </a:pathLst>
            </a:custGeom>
            <a:solidFill>
              <a:srgbClr val="1B2D44"/>
            </a:solidFill>
          </p:spPr>
        </p:sp>
        <p:sp>
          <p:nvSpPr>
            <p:cNvPr name="TextBox 4" id="4"/>
            <p:cNvSpPr txBox="true"/>
            <p:nvPr/>
          </p:nvSpPr>
          <p:spPr>
            <a:xfrm>
              <a:off x="0" y="-38100"/>
              <a:ext cx="4142362" cy="314803"/>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13338789" y="9236393"/>
            <a:ext cx="8757453" cy="7571877"/>
          </a:xfrm>
          <a:custGeom>
            <a:avLst/>
            <a:gdLst/>
            <a:ahLst/>
            <a:cxnLst/>
            <a:rect r="r" b="b" t="t" l="l"/>
            <a:pathLst>
              <a:path h="7571877" w="8757453">
                <a:moveTo>
                  <a:pt x="0" y="0"/>
                </a:moveTo>
                <a:lnTo>
                  <a:pt x="8757453" y="0"/>
                </a:lnTo>
                <a:lnTo>
                  <a:pt x="8757453" y="7571877"/>
                </a:lnTo>
                <a:lnTo>
                  <a:pt x="0" y="7571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835919" y="700539"/>
            <a:ext cx="5705536" cy="1149350"/>
          </a:xfrm>
          <a:prstGeom prst="rect">
            <a:avLst/>
          </a:prstGeom>
        </p:spPr>
        <p:txBody>
          <a:bodyPr anchor="t" rtlCol="false" tIns="0" lIns="0" bIns="0" rIns="0">
            <a:spAutoFit/>
          </a:bodyPr>
          <a:lstStyle/>
          <a:p>
            <a:pPr>
              <a:lnSpc>
                <a:spcPts val="8800"/>
              </a:lnSpc>
            </a:pPr>
            <a:r>
              <a:rPr lang="en-US" sz="8000">
                <a:solidFill>
                  <a:srgbClr val="1B4444"/>
                </a:solidFill>
                <a:latin typeface="Montserrat Classic Bold"/>
              </a:rPr>
              <a:t>ABSTRACT</a:t>
            </a:r>
          </a:p>
        </p:txBody>
      </p:sp>
      <p:sp>
        <p:nvSpPr>
          <p:cNvPr name="TextBox 7" id="7"/>
          <p:cNvSpPr txBox="true"/>
          <p:nvPr/>
        </p:nvSpPr>
        <p:spPr>
          <a:xfrm rot="0">
            <a:off x="826394" y="2275840"/>
            <a:ext cx="16503192" cy="5819775"/>
          </a:xfrm>
          <a:prstGeom prst="rect">
            <a:avLst/>
          </a:prstGeom>
        </p:spPr>
        <p:txBody>
          <a:bodyPr anchor="t" rtlCol="false" tIns="0" lIns="0" bIns="0" rIns="0">
            <a:spAutoFit/>
          </a:bodyPr>
          <a:lstStyle/>
          <a:p>
            <a:pPr algn="just">
              <a:lnSpc>
                <a:spcPts val="3899"/>
              </a:lnSpc>
              <a:spcBef>
                <a:spcPct val="0"/>
              </a:spcBef>
            </a:pPr>
            <a:r>
              <a:rPr lang="en-US" sz="2999">
                <a:solidFill>
                  <a:srgbClr val="000000"/>
                </a:solidFill>
                <a:latin typeface="Montserrat Classic"/>
              </a:rPr>
              <a:t>This research introduces a strong system to spot fake or suspicious emails. The goal is to figure out if incoming emails are real or potentially harmful, warning people about possible scams. The process involves various steps like collecting different kinds of emails, preparing them by cleaning and organizing the content, finding important parts in the emails, deciding if an email is safe or not, and training the system using a specific type of tool called a Random Forest Classifier. To check how well it works, we use measures like accuracy, precision, recall, and F1 score. The system is set up to quickly find dangerous emails as they come in, fitting into the regular email system. It sends warnings to users when it finds suspicious emails and keeps those emails separate for a closer look. This plan provides a good starting point to detect phishing emails. With more improvements, it could greatly boost email safety, protecting people from online scams in their everyday communication.</a:t>
            </a:r>
          </a:p>
        </p:txBody>
      </p:sp>
      <p:sp>
        <p:nvSpPr>
          <p:cNvPr name="TextBox 8" id="8"/>
          <p:cNvSpPr txBox="true"/>
          <p:nvPr/>
        </p:nvSpPr>
        <p:spPr>
          <a:xfrm rot="0">
            <a:off x="16710989" y="9539446"/>
            <a:ext cx="548311" cy="406400"/>
          </a:xfrm>
          <a:prstGeom prst="rect">
            <a:avLst/>
          </a:prstGeom>
        </p:spPr>
        <p:txBody>
          <a:bodyPr anchor="t" rtlCol="false" tIns="0" lIns="0" bIns="0" rIns="0">
            <a:spAutoFit/>
          </a:bodyPr>
          <a:lstStyle/>
          <a:p>
            <a:pPr algn="r" marL="0" indent="0" lvl="0">
              <a:lnSpc>
                <a:spcPts val="3249"/>
              </a:lnSpc>
              <a:spcBef>
                <a:spcPct val="0"/>
              </a:spcBef>
            </a:pPr>
            <a:r>
              <a:rPr lang="en-US" sz="2499">
                <a:solidFill>
                  <a:srgbClr val="1B4444"/>
                </a:solidFill>
                <a:latin typeface="Montserrat Classic Bold"/>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36393"/>
            <a:ext cx="15728030" cy="1050607"/>
            <a:chOff x="0" y="0"/>
            <a:chExt cx="4142362" cy="276703"/>
          </a:xfrm>
        </p:grpSpPr>
        <p:sp>
          <p:nvSpPr>
            <p:cNvPr name="Freeform 3" id="3"/>
            <p:cNvSpPr/>
            <p:nvPr/>
          </p:nvSpPr>
          <p:spPr>
            <a:xfrm flipH="false" flipV="false" rot="0">
              <a:off x="0" y="0"/>
              <a:ext cx="4142362" cy="276703"/>
            </a:xfrm>
            <a:custGeom>
              <a:avLst/>
              <a:gdLst/>
              <a:ahLst/>
              <a:cxnLst/>
              <a:rect r="r" b="b" t="t" l="l"/>
              <a:pathLst>
                <a:path h="276703" w="4142362">
                  <a:moveTo>
                    <a:pt x="0" y="0"/>
                  </a:moveTo>
                  <a:lnTo>
                    <a:pt x="4142362" y="0"/>
                  </a:lnTo>
                  <a:lnTo>
                    <a:pt x="4142362" y="276703"/>
                  </a:lnTo>
                  <a:lnTo>
                    <a:pt x="0" y="276703"/>
                  </a:lnTo>
                  <a:close/>
                </a:path>
              </a:pathLst>
            </a:custGeom>
            <a:solidFill>
              <a:srgbClr val="1B2D44"/>
            </a:solidFill>
          </p:spPr>
        </p:sp>
        <p:sp>
          <p:nvSpPr>
            <p:cNvPr name="TextBox 4" id="4"/>
            <p:cNvSpPr txBox="true"/>
            <p:nvPr/>
          </p:nvSpPr>
          <p:spPr>
            <a:xfrm>
              <a:off x="0" y="-38100"/>
              <a:ext cx="4142362" cy="314803"/>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13338789" y="9236393"/>
            <a:ext cx="8757453" cy="7571877"/>
          </a:xfrm>
          <a:custGeom>
            <a:avLst/>
            <a:gdLst/>
            <a:ahLst/>
            <a:cxnLst/>
            <a:rect r="r" b="b" t="t" l="l"/>
            <a:pathLst>
              <a:path h="7571877" w="8757453">
                <a:moveTo>
                  <a:pt x="0" y="0"/>
                </a:moveTo>
                <a:lnTo>
                  <a:pt x="8757453" y="0"/>
                </a:lnTo>
                <a:lnTo>
                  <a:pt x="8757453" y="7571877"/>
                </a:lnTo>
                <a:lnTo>
                  <a:pt x="0" y="7571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691333" y="613728"/>
            <a:ext cx="11849259" cy="877570"/>
          </a:xfrm>
          <a:prstGeom prst="rect">
            <a:avLst/>
          </a:prstGeom>
        </p:spPr>
        <p:txBody>
          <a:bodyPr anchor="t" rtlCol="false" tIns="0" lIns="0" bIns="0" rIns="0">
            <a:spAutoFit/>
          </a:bodyPr>
          <a:lstStyle/>
          <a:p>
            <a:pPr algn="l" marL="0" indent="0" lvl="0">
              <a:lnSpc>
                <a:spcPts val="6709"/>
              </a:lnSpc>
              <a:spcBef>
                <a:spcPct val="0"/>
              </a:spcBef>
            </a:pPr>
            <a:r>
              <a:rPr lang="en-US" sz="6099">
                <a:solidFill>
                  <a:srgbClr val="1B4444"/>
                </a:solidFill>
                <a:latin typeface="Montserrat Classic Bold"/>
              </a:rPr>
              <a:t>OBJECTIVE OF THE PROJECTS</a:t>
            </a:r>
          </a:p>
        </p:txBody>
      </p:sp>
      <p:sp>
        <p:nvSpPr>
          <p:cNvPr name="Freeform 7" id="7"/>
          <p:cNvSpPr/>
          <p:nvPr/>
        </p:nvSpPr>
        <p:spPr>
          <a:xfrm flipH="true" flipV="false" rot="0">
            <a:off x="12877959" y="-4827441"/>
            <a:ext cx="7666059" cy="6631969"/>
          </a:xfrm>
          <a:custGeom>
            <a:avLst/>
            <a:gdLst/>
            <a:ahLst/>
            <a:cxnLst/>
            <a:rect r="r" b="b" t="t" l="l"/>
            <a:pathLst>
              <a:path h="6631969" w="7666059">
                <a:moveTo>
                  <a:pt x="7666060" y="0"/>
                </a:moveTo>
                <a:lnTo>
                  <a:pt x="0" y="0"/>
                </a:lnTo>
                <a:lnTo>
                  <a:pt x="0" y="6631969"/>
                </a:lnTo>
                <a:lnTo>
                  <a:pt x="7666060" y="6631969"/>
                </a:lnTo>
                <a:lnTo>
                  <a:pt x="76660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989858" y="2376108"/>
            <a:ext cx="16269442" cy="5947411"/>
          </a:xfrm>
          <a:prstGeom prst="rect">
            <a:avLst/>
          </a:prstGeom>
        </p:spPr>
        <p:txBody>
          <a:bodyPr anchor="t" rtlCol="false" tIns="0" lIns="0" bIns="0" rIns="0">
            <a:spAutoFit/>
          </a:bodyPr>
          <a:lstStyle/>
          <a:p>
            <a:pPr algn="just" marL="690872" indent="-345436" lvl="1">
              <a:lnSpc>
                <a:spcPts val="4799"/>
              </a:lnSpc>
              <a:buFont typeface="Arial"/>
              <a:buChar char="•"/>
            </a:pPr>
            <a:r>
              <a:rPr lang="en-US" sz="3199">
                <a:solidFill>
                  <a:srgbClr val="1B4444"/>
                </a:solidFill>
                <a:latin typeface="Montserrat Classic Bold"/>
              </a:rPr>
              <a:t>Develop a r</a:t>
            </a:r>
            <a:r>
              <a:rPr lang="en-US" sz="3199">
                <a:solidFill>
                  <a:srgbClr val="1B4444"/>
                </a:solidFill>
                <a:latin typeface="Montserrat Classic Bold"/>
              </a:rPr>
              <a:t>obust phishing detection system:</a:t>
            </a:r>
            <a:r>
              <a:rPr lang="en-US" sz="3199">
                <a:solidFill>
                  <a:srgbClr val="1B4444"/>
                </a:solidFill>
                <a:latin typeface="Montserrat Classic"/>
              </a:rPr>
              <a:t> Create a system that can accurately identify and differentiate between legitimate and suspicious emails.</a:t>
            </a:r>
          </a:p>
          <a:p>
            <a:pPr algn="just" marL="690872" indent="-345436" lvl="1">
              <a:lnSpc>
                <a:spcPts val="4799"/>
              </a:lnSpc>
              <a:buFont typeface="Arial"/>
              <a:buChar char="•"/>
            </a:pPr>
            <a:r>
              <a:rPr lang="en-US" sz="3199">
                <a:solidFill>
                  <a:srgbClr val="1B4444"/>
                </a:solidFill>
                <a:latin typeface="Montserrat Classic Bold"/>
              </a:rPr>
              <a:t>Alert users about potential phishing attempts: </a:t>
            </a:r>
            <a:r>
              <a:rPr lang="en-US" sz="3199">
                <a:solidFill>
                  <a:srgbClr val="1B4444"/>
                </a:solidFill>
                <a:latin typeface="Montserrat Classic"/>
              </a:rPr>
              <a:t>Implement a mechanism to notify users when potentially harmful emails are detected.</a:t>
            </a:r>
          </a:p>
          <a:p>
            <a:pPr algn="just" marL="690872" indent="-345436" lvl="1">
              <a:lnSpc>
                <a:spcPts val="4799"/>
              </a:lnSpc>
              <a:buFont typeface="Arial"/>
              <a:buChar char="•"/>
            </a:pPr>
            <a:r>
              <a:rPr lang="en-US" sz="3199">
                <a:solidFill>
                  <a:srgbClr val="1B4444"/>
                </a:solidFill>
                <a:latin typeface="Montserrat Classic Bold"/>
              </a:rPr>
              <a:t>Integrate real-time detection:</a:t>
            </a:r>
            <a:r>
              <a:rPr lang="en-US" sz="3199">
                <a:solidFill>
                  <a:srgbClr val="1B4444"/>
                </a:solidFill>
                <a:latin typeface="Montserrat Classic"/>
              </a:rPr>
              <a:t> Enable the system to work within existing email infrastructures to instantly flag and categorize incoming emails.</a:t>
            </a:r>
          </a:p>
          <a:p>
            <a:pPr algn="just" marL="690872" indent="-345436" lvl="1">
              <a:lnSpc>
                <a:spcPts val="4799"/>
              </a:lnSpc>
              <a:buFont typeface="Arial"/>
              <a:buChar char="•"/>
            </a:pPr>
            <a:r>
              <a:rPr lang="en-US" sz="3199">
                <a:solidFill>
                  <a:srgbClr val="1B4444"/>
                </a:solidFill>
                <a:latin typeface="Montserrat Classic Bold"/>
              </a:rPr>
              <a:t>Enhance email security: </a:t>
            </a:r>
            <a:r>
              <a:rPr lang="en-US" sz="3199">
                <a:solidFill>
                  <a:srgbClr val="1B4444"/>
                </a:solidFill>
                <a:latin typeface="Montserrat Classic"/>
              </a:rPr>
              <a:t>Provide a foundational framework for improving email security by reducing the risks associated with phishing attacks.</a:t>
            </a:r>
          </a:p>
          <a:p>
            <a:pPr algn="just">
              <a:lnSpc>
                <a:spcPts val="4649"/>
              </a:lnSpc>
            </a:pPr>
          </a:p>
        </p:txBody>
      </p:sp>
      <p:sp>
        <p:nvSpPr>
          <p:cNvPr name="TextBox 9" id="9"/>
          <p:cNvSpPr txBox="true"/>
          <p:nvPr/>
        </p:nvSpPr>
        <p:spPr>
          <a:xfrm rot="0">
            <a:off x="16710989" y="9539446"/>
            <a:ext cx="548311" cy="406400"/>
          </a:xfrm>
          <a:prstGeom prst="rect">
            <a:avLst/>
          </a:prstGeom>
        </p:spPr>
        <p:txBody>
          <a:bodyPr anchor="t" rtlCol="false" tIns="0" lIns="0" bIns="0" rIns="0">
            <a:spAutoFit/>
          </a:bodyPr>
          <a:lstStyle/>
          <a:p>
            <a:pPr algn="r" marL="0" indent="0" lvl="0">
              <a:lnSpc>
                <a:spcPts val="3249"/>
              </a:lnSpc>
              <a:spcBef>
                <a:spcPct val="0"/>
              </a:spcBef>
            </a:pPr>
            <a:r>
              <a:rPr lang="en-US" sz="2499">
                <a:solidFill>
                  <a:srgbClr val="1B4444"/>
                </a:solidFill>
                <a:latin typeface="Montserrat Classic Bold"/>
              </a:rPr>
              <a:t>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36393"/>
            <a:ext cx="15728030" cy="1050607"/>
            <a:chOff x="0" y="0"/>
            <a:chExt cx="4142362" cy="276703"/>
          </a:xfrm>
        </p:grpSpPr>
        <p:sp>
          <p:nvSpPr>
            <p:cNvPr name="Freeform 3" id="3"/>
            <p:cNvSpPr/>
            <p:nvPr/>
          </p:nvSpPr>
          <p:spPr>
            <a:xfrm flipH="false" flipV="false" rot="0">
              <a:off x="0" y="0"/>
              <a:ext cx="4142362" cy="276703"/>
            </a:xfrm>
            <a:custGeom>
              <a:avLst/>
              <a:gdLst/>
              <a:ahLst/>
              <a:cxnLst/>
              <a:rect r="r" b="b" t="t" l="l"/>
              <a:pathLst>
                <a:path h="276703" w="4142362">
                  <a:moveTo>
                    <a:pt x="0" y="0"/>
                  </a:moveTo>
                  <a:lnTo>
                    <a:pt x="4142362" y="0"/>
                  </a:lnTo>
                  <a:lnTo>
                    <a:pt x="4142362" y="276703"/>
                  </a:lnTo>
                  <a:lnTo>
                    <a:pt x="0" y="276703"/>
                  </a:lnTo>
                  <a:close/>
                </a:path>
              </a:pathLst>
            </a:custGeom>
            <a:solidFill>
              <a:srgbClr val="1B2D44"/>
            </a:solidFill>
          </p:spPr>
        </p:sp>
        <p:sp>
          <p:nvSpPr>
            <p:cNvPr name="TextBox 4" id="4"/>
            <p:cNvSpPr txBox="true"/>
            <p:nvPr/>
          </p:nvSpPr>
          <p:spPr>
            <a:xfrm>
              <a:off x="0" y="-38100"/>
              <a:ext cx="4142362" cy="314803"/>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13338789" y="9236393"/>
            <a:ext cx="8757453" cy="7571877"/>
          </a:xfrm>
          <a:custGeom>
            <a:avLst/>
            <a:gdLst/>
            <a:ahLst/>
            <a:cxnLst/>
            <a:rect r="r" b="b" t="t" l="l"/>
            <a:pathLst>
              <a:path h="7571877" w="8757453">
                <a:moveTo>
                  <a:pt x="0" y="0"/>
                </a:moveTo>
                <a:lnTo>
                  <a:pt x="8757453" y="0"/>
                </a:lnTo>
                <a:lnTo>
                  <a:pt x="8757453" y="7571877"/>
                </a:lnTo>
                <a:lnTo>
                  <a:pt x="0" y="7571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691333" y="613728"/>
            <a:ext cx="11849259" cy="877570"/>
          </a:xfrm>
          <a:prstGeom prst="rect">
            <a:avLst/>
          </a:prstGeom>
        </p:spPr>
        <p:txBody>
          <a:bodyPr anchor="t" rtlCol="false" tIns="0" lIns="0" bIns="0" rIns="0">
            <a:spAutoFit/>
          </a:bodyPr>
          <a:lstStyle/>
          <a:p>
            <a:pPr algn="l" marL="0" indent="0" lvl="0">
              <a:lnSpc>
                <a:spcPts val="6709"/>
              </a:lnSpc>
              <a:spcBef>
                <a:spcPct val="0"/>
              </a:spcBef>
            </a:pPr>
            <a:r>
              <a:rPr lang="en-US" sz="6099">
                <a:solidFill>
                  <a:srgbClr val="1B4444"/>
                </a:solidFill>
                <a:latin typeface="Montserrat Classic Bold"/>
              </a:rPr>
              <a:t>PROPOSED SYSTEM</a:t>
            </a:r>
          </a:p>
        </p:txBody>
      </p:sp>
      <p:sp>
        <p:nvSpPr>
          <p:cNvPr name="Freeform 7" id="7"/>
          <p:cNvSpPr/>
          <p:nvPr/>
        </p:nvSpPr>
        <p:spPr>
          <a:xfrm flipH="true" flipV="false" rot="0">
            <a:off x="12877959" y="-4827441"/>
            <a:ext cx="7666059" cy="6631969"/>
          </a:xfrm>
          <a:custGeom>
            <a:avLst/>
            <a:gdLst/>
            <a:ahLst/>
            <a:cxnLst/>
            <a:rect r="r" b="b" t="t" l="l"/>
            <a:pathLst>
              <a:path h="6631969" w="7666059">
                <a:moveTo>
                  <a:pt x="7666060" y="0"/>
                </a:moveTo>
                <a:lnTo>
                  <a:pt x="0" y="0"/>
                </a:lnTo>
                <a:lnTo>
                  <a:pt x="0" y="6631969"/>
                </a:lnTo>
                <a:lnTo>
                  <a:pt x="7666060" y="6631969"/>
                </a:lnTo>
                <a:lnTo>
                  <a:pt x="76660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028700" y="2047696"/>
            <a:ext cx="15055453" cy="907415"/>
          </a:xfrm>
          <a:prstGeom prst="rect">
            <a:avLst/>
          </a:prstGeom>
        </p:spPr>
        <p:txBody>
          <a:bodyPr anchor="t" rtlCol="false" tIns="0" lIns="0" bIns="0" rIns="0">
            <a:spAutoFit/>
          </a:bodyPr>
          <a:lstStyle/>
          <a:p>
            <a:pPr algn="just">
              <a:lnSpc>
                <a:spcPts val="3639"/>
              </a:lnSpc>
              <a:spcBef>
                <a:spcPct val="0"/>
              </a:spcBef>
            </a:pPr>
            <a:r>
              <a:rPr lang="en-US" sz="2799">
                <a:solidFill>
                  <a:srgbClr val="1B4444"/>
                </a:solidFill>
                <a:latin typeface="Montserrat Classic"/>
              </a:rPr>
              <a:t>The proposed system architecture for an Ai Enhanced Fraud Email Detection consists of the following components:</a:t>
            </a:r>
          </a:p>
        </p:txBody>
      </p:sp>
      <p:sp>
        <p:nvSpPr>
          <p:cNvPr name="TextBox 9" id="9"/>
          <p:cNvSpPr txBox="true"/>
          <p:nvPr/>
        </p:nvSpPr>
        <p:spPr>
          <a:xfrm rot="0">
            <a:off x="1028700" y="3450411"/>
            <a:ext cx="15728030" cy="5029201"/>
          </a:xfrm>
          <a:prstGeom prst="rect">
            <a:avLst/>
          </a:prstGeom>
        </p:spPr>
        <p:txBody>
          <a:bodyPr anchor="t" rtlCol="false" tIns="0" lIns="0" bIns="0" rIns="0">
            <a:spAutoFit/>
          </a:bodyPr>
          <a:lstStyle/>
          <a:p>
            <a:pPr marL="647694" indent="-323847" lvl="1">
              <a:lnSpc>
                <a:spcPts val="4499"/>
              </a:lnSpc>
              <a:buFont typeface="Arial"/>
              <a:buChar char="•"/>
            </a:pPr>
            <a:r>
              <a:rPr lang="en-US" sz="2999">
                <a:solidFill>
                  <a:srgbClr val="1B4444"/>
                </a:solidFill>
                <a:latin typeface="Montserrat Classic Bold"/>
              </a:rPr>
              <a:t>Data Collection Module:</a:t>
            </a:r>
            <a:r>
              <a:rPr lang="en-US" sz="2999">
                <a:solidFill>
                  <a:srgbClr val="1B4444"/>
                </a:solidFill>
                <a:latin typeface="Montserrat Classic"/>
              </a:rPr>
              <a:t> Gathers email datasets from various s</a:t>
            </a:r>
            <a:r>
              <a:rPr lang="en-US" sz="2999">
                <a:solidFill>
                  <a:srgbClr val="1B4444"/>
                </a:solidFill>
                <a:latin typeface="Montserrat Classic"/>
              </a:rPr>
              <a:t>ources, ensuring a diverse set of legitimate and phishing emails.</a:t>
            </a:r>
          </a:p>
          <a:p>
            <a:pPr marL="647694" indent="-323847" lvl="1">
              <a:lnSpc>
                <a:spcPts val="4499"/>
              </a:lnSpc>
              <a:buFont typeface="Arial"/>
              <a:buChar char="•"/>
            </a:pPr>
            <a:r>
              <a:rPr lang="en-US" sz="2999">
                <a:solidFill>
                  <a:srgbClr val="1B4444"/>
                </a:solidFill>
                <a:latin typeface="Montserrat Classic Bold"/>
              </a:rPr>
              <a:t>Preprocessing Module: </a:t>
            </a:r>
            <a:r>
              <a:rPr lang="en-US" sz="2999">
                <a:solidFill>
                  <a:srgbClr val="1B4444"/>
                </a:solidFill>
                <a:latin typeface="Montserrat Classic"/>
              </a:rPr>
              <a:t>Cleans and prepares the collected email data, formatting it for analysis. Includes steps such as text normalization and removal of unnecessary information.</a:t>
            </a:r>
          </a:p>
          <a:p>
            <a:pPr marL="647694" indent="-323847" lvl="1">
              <a:lnSpc>
                <a:spcPts val="4499"/>
              </a:lnSpc>
              <a:buFont typeface="Arial"/>
              <a:buChar char="•"/>
            </a:pPr>
            <a:r>
              <a:rPr lang="en-US" sz="2999">
                <a:solidFill>
                  <a:srgbClr val="1B4444"/>
                </a:solidFill>
                <a:latin typeface="Montserrat Classic Bold"/>
              </a:rPr>
              <a:t>Feature Extraction Module:</a:t>
            </a:r>
            <a:r>
              <a:rPr lang="en-US" sz="2999">
                <a:solidFill>
                  <a:srgbClr val="1B4444"/>
                </a:solidFill>
                <a:latin typeface="Montserrat Classic"/>
              </a:rPr>
              <a:t> Extracts key features from the emails, including sender information, subject lines, content, attachments, and embedded links.</a:t>
            </a:r>
          </a:p>
          <a:p>
            <a:pPr marL="647694" indent="-323847" lvl="1">
              <a:lnSpc>
                <a:spcPts val="4499"/>
              </a:lnSpc>
              <a:buFont typeface="Arial"/>
              <a:buChar char="•"/>
            </a:pPr>
            <a:r>
              <a:rPr lang="en-US" sz="2999">
                <a:solidFill>
                  <a:srgbClr val="1B4444"/>
                </a:solidFill>
                <a:latin typeface="Montserrat Classic Bold"/>
              </a:rPr>
              <a:t>Labeling Module:</a:t>
            </a:r>
            <a:r>
              <a:rPr lang="en-US" sz="2999">
                <a:solidFill>
                  <a:srgbClr val="1B4444"/>
                </a:solidFill>
                <a:latin typeface="Montserrat Classic"/>
              </a:rPr>
              <a:t> Categorizes emails into two classes - legitimate and phishing - based on extracted features, enabling supervised learning.</a:t>
            </a:r>
          </a:p>
        </p:txBody>
      </p:sp>
      <p:sp>
        <p:nvSpPr>
          <p:cNvPr name="TextBox 10" id="10"/>
          <p:cNvSpPr txBox="true"/>
          <p:nvPr/>
        </p:nvSpPr>
        <p:spPr>
          <a:xfrm rot="0">
            <a:off x="16710989" y="9539446"/>
            <a:ext cx="548311" cy="406400"/>
          </a:xfrm>
          <a:prstGeom prst="rect">
            <a:avLst/>
          </a:prstGeom>
        </p:spPr>
        <p:txBody>
          <a:bodyPr anchor="t" rtlCol="false" tIns="0" lIns="0" bIns="0" rIns="0">
            <a:spAutoFit/>
          </a:bodyPr>
          <a:lstStyle/>
          <a:p>
            <a:pPr algn="r" marL="0" indent="0" lvl="0">
              <a:lnSpc>
                <a:spcPts val="3249"/>
              </a:lnSpc>
              <a:spcBef>
                <a:spcPct val="0"/>
              </a:spcBef>
            </a:pPr>
            <a:r>
              <a:rPr lang="en-US" sz="2499">
                <a:solidFill>
                  <a:srgbClr val="1B4444"/>
                </a:solidFill>
                <a:latin typeface="Montserrat Classic Bold"/>
              </a:rPr>
              <a:t>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36393"/>
            <a:ext cx="15728030" cy="1050607"/>
            <a:chOff x="0" y="0"/>
            <a:chExt cx="4142362" cy="276703"/>
          </a:xfrm>
        </p:grpSpPr>
        <p:sp>
          <p:nvSpPr>
            <p:cNvPr name="Freeform 3" id="3"/>
            <p:cNvSpPr/>
            <p:nvPr/>
          </p:nvSpPr>
          <p:spPr>
            <a:xfrm flipH="false" flipV="false" rot="0">
              <a:off x="0" y="0"/>
              <a:ext cx="4142362" cy="276703"/>
            </a:xfrm>
            <a:custGeom>
              <a:avLst/>
              <a:gdLst/>
              <a:ahLst/>
              <a:cxnLst/>
              <a:rect r="r" b="b" t="t" l="l"/>
              <a:pathLst>
                <a:path h="276703" w="4142362">
                  <a:moveTo>
                    <a:pt x="0" y="0"/>
                  </a:moveTo>
                  <a:lnTo>
                    <a:pt x="4142362" y="0"/>
                  </a:lnTo>
                  <a:lnTo>
                    <a:pt x="4142362" y="276703"/>
                  </a:lnTo>
                  <a:lnTo>
                    <a:pt x="0" y="276703"/>
                  </a:lnTo>
                  <a:close/>
                </a:path>
              </a:pathLst>
            </a:custGeom>
            <a:solidFill>
              <a:srgbClr val="1B2D44"/>
            </a:solidFill>
          </p:spPr>
        </p:sp>
        <p:sp>
          <p:nvSpPr>
            <p:cNvPr name="TextBox 4" id="4"/>
            <p:cNvSpPr txBox="true"/>
            <p:nvPr/>
          </p:nvSpPr>
          <p:spPr>
            <a:xfrm>
              <a:off x="0" y="-38100"/>
              <a:ext cx="4142362" cy="314803"/>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13338789" y="9236393"/>
            <a:ext cx="8757453" cy="7571877"/>
          </a:xfrm>
          <a:custGeom>
            <a:avLst/>
            <a:gdLst/>
            <a:ahLst/>
            <a:cxnLst/>
            <a:rect r="r" b="b" t="t" l="l"/>
            <a:pathLst>
              <a:path h="7571877" w="8757453">
                <a:moveTo>
                  <a:pt x="0" y="0"/>
                </a:moveTo>
                <a:lnTo>
                  <a:pt x="8757453" y="0"/>
                </a:lnTo>
                <a:lnTo>
                  <a:pt x="8757453" y="7571877"/>
                </a:lnTo>
                <a:lnTo>
                  <a:pt x="0" y="7571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12877959" y="-4827441"/>
            <a:ext cx="7666059" cy="6631969"/>
          </a:xfrm>
          <a:custGeom>
            <a:avLst/>
            <a:gdLst/>
            <a:ahLst/>
            <a:cxnLst/>
            <a:rect r="r" b="b" t="t" l="l"/>
            <a:pathLst>
              <a:path h="6631969" w="7666059">
                <a:moveTo>
                  <a:pt x="7666060" y="0"/>
                </a:moveTo>
                <a:lnTo>
                  <a:pt x="0" y="0"/>
                </a:lnTo>
                <a:lnTo>
                  <a:pt x="0" y="6631969"/>
                </a:lnTo>
                <a:lnTo>
                  <a:pt x="7666060" y="6631969"/>
                </a:lnTo>
                <a:lnTo>
                  <a:pt x="76660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814871" y="2024062"/>
            <a:ext cx="15728030" cy="6153150"/>
          </a:xfrm>
          <a:prstGeom prst="rect">
            <a:avLst/>
          </a:prstGeom>
        </p:spPr>
        <p:txBody>
          <a:bodyPr anchor="t" rtlCol="false" tIns="0" lIns="0" bIns="0" rIns="0">
            <a:spAutoFit/>
          </a:bodyPr>
          <a:lstStyle/>
          <a:p>
            <a:pPr marL="647698" indent="-323849" lvl="1">
              <a:lnSpc>
                <a:spcPts val="4499"/>
              </a:lnSpc>
              <a:buFont typeface="Arial"/>
              <a:buChar char="•"/>
            </a:pPr>
            <a:r>
              <a:rPr lang="en-US" sz="2999">
                <a:solidFill>
                  <a:srgbClr val="1B4444"/>
                </a:solidFill>
                <a:latin typeface="Montserrat Classic Bold"/>
              </a:rPr>
              <a:t>Machine Learning Module:</a:t>
            </a:r>
            <a:r>
              <a:rPr lang="en-US" sz="2999">
                <a:solidFill>
                  <a:srgbClr val="1B4444"/>
                </a:solidFill>
                <a:latin typeface="Montserrat Classic"/>
              </a:rPr>
              <a:t> Utilizes a Random Forest Classifier to train the model using the labeled dataset, enabling it to differentiate between legitimate and phishing emails.</a:t>
            </a:r>
          </a:p>
          <a:p>
            <a:pPr marL="647698" indent="-323849" lvl="1">
              <a:lnSpc>
                <a:spcPts val="4499"/>
              </a:lnSpc>
              <a:buFont typeface="Arial"/>
              <a:buChar char="•"/>
            </a:pPr>
            <a:r>
              <a:rPr lang="en-US" sz="2999">
                <a:solidFill>
                  <a:srgbClr val="1B4444"/>
                </a:solidFill>
                <a:latin typeface="Montserrat Classic Bold"/>
              </a:rPr>
              <a:t>Evaluation Module:</a:t>
            </a:r>
            <a:r>
              <a:rPr lang="en-US" sz="2999">
                <a:solidFill>
                  <a:srgbClr val="1B4444"/>
                </a:solidFill>
                <a:latin typeface="Montserrat Classic"/>
              </a:rPr>
              <a:t> Assesses the model's performance using metrics like accuracy, precision, recall, and F1 score to ensure its effectiveness.</a:t>
            </a:r>
          </a:p>
          <a:p>
            <a:pPr marL="647698" indent="-323849" lvl="1">
              <a:lnSpc>
                <a:spcPts val="4499"/>
              </a:lnSpc>
              <a:buFont typeface="Arial"/>
              <a:buChar char="•"/>
            </a:pPr>
            <a:r>
              <a:rPr lang="en-US" sz="2999">
                <a:solidFill>
                  <a:srgbClr val="1B4444"/>
                </a:solidFill>
                <a:latin typeface="Montserrat Classic Bold"/>
              </a:rPr>
              <a:t>Real-time Detection Module:</a:t>
            </a:r>
            <a:r>
              <a:rPr lang="en-US" sz="2999">
                <a:solidFill>
                  <a:srgbClr val="1B4444"/>
                </a:solidFill>
                <a:latin typeface="Montserrat Classic"/>
              </a:rPr>
              <a:t> Integrates the trained model into email systems, allowing for the automatic classification of incoming emails as legitimate or suspicious.</a:t>
            </a:r>
          </a:p>
          <a:p>
            <a:pPr marL="647698" indent="-323849" lvl="1">
              <a:lnSpc>
                <a:spcPts val="4499"/>
              </a:lnSpc>
              <a:buFont typeface="Arial"/>
              <a:buChar char="•"/>
            </a:pPr>
            <a:r>
              <a:rPr lang="en-US" sz="2999">
                <a:solidFill>
                  <a:srgbClr val="1B4444"/>
                </a:solidFill>
                <a:latin typeface="Montserrat Classic Bold"/>
              </a:rPr>
              <a:t>User Alert Module:</a:t>
            </a:r>
            <a:r>
              <a:rPr lang="en-US" sz="2999">
                <a:solidFill>
                  <a:srgbClr val="1B4444"/>
                </a:solidFill>
                <a:latin typeface="Montserrat Classic"/>
              </a:rPr>
              <a:t> Triggers alerts for users when potentially harmful emails are detected, ensuring they are promptly informed about possible phishing attempts.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36393"/>
            <a:ext cx="15728030" cy="1050607"/>
            <a:chOff x="0" y="0"/>
            <a:chExt cx="4142362" cy="276703"/>
          </a:xfrm>
        </p:grpSpPr>
        <p:sp>
          <p:nvSpPr>
            <p:cNvPr name="Freeform 3" id="3"/>
            <p:cNvSpPr/>
            <p:nvPr/>
          </p:nvSpPr>
          <p:spPr>
            <a:xfrm flipH="false" flipV="false" rot="0">
              <a:off x="0" y="0"/>
              <a:ext cx="4142362" cy="276703"/>
            </a:xfrm>
            <a:custGeom>
              <a:avLst/>
              <a:gdLst/>
              <a:ahLst/>
              <a:cxnLst/>
              <a:rect r="r" b="b" t="t" l="l"/>
              <a:pathLst>
                <a:path h="276703" w="4142362">
                  <a:moveTo>
                    <a:pt x="0" y="0"/>
                  </a:moveTo>
                  <a:lnTo>
                    <a:pt x="4142362" y="0"/>
                  </a:lnTo>
                  <a:lnTo>
                    <a:pt x="4142362" y="276703"/>
                  </a:lnTo>
                  <a:lnTo>
                    <a:pt x="0" y="276703"/>
                  </a:lnTo>
                  <a:close/>
                </a:path>
              </a:pathLst>
            </a:custGeom>
            <a:solidFill>
              <a:srgbClr val="1B2D44"/>
            </a:solidFill>
          </p:spPr>
        </p:sp>
        <p:sp>
          <p:nvSpPr>
            <p:cNvPr name="TextBox 4" id="4"/>
            <p:cNvSpPr txBox="true"/>
            <p:nvPr/>
          </p:nvSpPr>
          <p:spPr>
            <a:xfrm>
              <a:off x="0" y="-38100"/>
              <a:ext cx="4142362" cy="314803"/>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13338789" y="9236393"/>
            <a:ext cx="8757453" cy="7571877"/>
          </a:xfrm>
          <a:custGeom>
            <a:avLst/>
            <a:gdLst/>
            <a:ahLst/>
            <a:cxnLst/>
            <a:rect r="r" b="b" t="t" l="l"/>
            <a:pathLst>
              <a:path h="7571877" w="8757453">
                <a:moveTo>
                  <a:pt x="0" y="0"/>
                </a:moveTo>
                <a:lnTo>
                  <a:pt x="8757453" y="0"/>
                </a:lnTo>
                <a:lnTo>
                  <a:pt x="8757453" y="7571877"/>
                </a:lnTo>
                <a:lnTo>
                  <a:pt x="0" y="7571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true" flipV="false" rot="0">
            <a:off x="12877959" y="-4827441"/>
            <a:ext cx="7666059" cy="6631969"/>
          </a:xfrm>
          <a:custGeom>
            <a:avLst/>
            <a:gdLst/>
            <a:ahLst/>
            <a:cxnLst/>
            <a:rect r="r" b="b" t="t" l="l"/>
            <a:pathLst>
              <a:path h="6631969" w="7666059">
                <a:moveTo>
                  <a:pt x="7666060" y="0"/>
                </a:moveTo>
                <a:lnTo>
                  <a:pt x="0" y="0"/>
                </a:lnTo>
                <a:lnTo>
                  <a:pt x="0" y="6631969"/>
                </a:lnTo>
                <a:lnTo>
                  <a:pt x="7666060" y="6631969"/>
                </a:lnTo>
                <a:lnTo>
                  <a:pt x="76660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7" id="7"/>
          <p:cNvGrpSpPr/>
          <p:nvPr/>
        </p:nvGrpSpPr>
        <p:grpSpPr>
          <a:xfrm rot="0">
            <a:off x="5565305" y="2372951"/>
            <a:ext cx="2718333" cy="1024398"/>
            <a:chOff x="0" y="0"/>
            <a:chExt cx="812800" cy="306302"/>
          </a:xfrm>
        </p:grpSpPr>
        <p:sp>
          <p:nvSpPr>
            <p:cNvPr name="Freeform 8" id="8"/>
            <p:cNvSpPr/>
            <p:nvPr/>
          </p:nvSpPr>
          <p:spPr>
            <a:xfrm flipH="false" flipV="false" rot="0">
              <a:off x="0" y="0"/>
              <a:ext cx="812800" cy="306302"/>
            </a:xfrm>
            <a:custGeom>
              <a:avLst/>
              <a:gdLst/>
              <a:ahLst/>
              <a:cxnLst/>
              <a:rect r="r" b="b" t="t" l="l"/>
              <a:pathLst>
                <a:path h="306302" w="812800">
                  <a:moveTo>
                    <a:pt x="145250" y="0"/>
                  </a:moveTo>
                  <a:lnTo>
                    <a:pt x="667550" y="0"/>
                  </a:lnTo>
                  <a:cubicBezTo>
                    <a:pt x="706073" y="0"/>
                    <a:pt x="743018" y="15303"/>
                    <a:pt x="770257" y="42543"/>
                  </a:cubicBezTo>
                  <a:cubicBezTo>
                    <a:pt x="797497" y="69782"/>
                    <a:pt x="812800" y="106727"/>
                    <a:pt x="812800" y="145250"/>
                  </a:cubicBezTo>
                  <a:lnTo>
                    <a:pt x="812800" y="161052"/>
                  </a:lnTo>
                  <a:cubicBezTo>
                    <a:pt x="812800" y="199575"/>
                    <a:pt x="797497" y="236520"/>
                    <a:pt x="770257" y="263759"/>
                  </a:cubicBezTo>
                  <a:cubicBezTo>
                    <a:pt x="743018" y="290999"/>
                    <a:pt x="706073" y="306302"/>
                    <a:pt x="667550" y="306302"/>
                  </a:cubicBezTo>
                  <a:lnTo>
                    <a:pt x="145250" y="306302"/>
                  </a:lnTo>
                  <a:cubicBezTo>
                    <a:pt x="65031" y="306302"/>
                    <a:pt x="0" y="241271"/>
                    <a:pt x="0" y="161052"/>
                  </a:cubicBezTo>
                  <a:lnTo>
                    <a:pt x="0" y="145250"/>
                  </a:lnTo>
                  <a:cubicBezTo>
                    <a:pt x="0" y="106727"/>
                    <a:pt x="15303" y="69782"/>
                    <a:pt x="42543" y="42543"/>
                  </a:cubicBezTo>
                  <a:cubicBezTo>
                    <a:pt x="69782" y="15303"/>
                    <a:pt x="106727" y="0"/>
                    <a:pt x="145250" y="0"/>
                  </a:cubicBezTo>
                  <a:close/>
                </a:path>
              </a:pathLst>
            </a:custGeom>
            <a:solidFill>
              <a:srgbClr val="DF7C09"/>
            </a:solidFill>
          </p:spPr>
        </p:sp>
        <p:sp>
          <p:nvSpPr>
            <p:cNvPr name="TextBox 9" id="9"/>
            <p:cNvSpPr txBox="true"/>
            <p:nvPr/>
          </p:nvSpPr>
          <p:spPr>
            <a:xfrm>
              <a:off x="0" y="-28575"/>
              <a:ext cx="812800" cy="334877"/>
            </a:xfrm>
            <a:prstGeom prst="rect">
              <a:avLst/>
            </a:prstGeom>
          </p:spPr>
          <p:txBody>
            <a:bodyPr anchor="ctr" rtlCol="false" tIns="50800" lIns="50800" bIns="50800" rIns="50800"/>
            <a:lstStyle/>
            <a:p>
              <a:pPr algn="ctr">
                <a:lnSpc>
                  <a:spcPts val="3510"/>
                </a:lnSpc>
              </a:pPr>
              <a:r>
                <a:rPr lang="en-US" sz="2700">
                  <a:solidFill>
                    <a:srgbClr val="000000"/>
                  </a:solidFill>
                  <a:latin typeface="Montserrat Classic Bold"/>
                </a:rPr>
                <a:t>Preprocessing</a:t>
              </a:r>
            </a:p>
          </p:txBody>
        </p:sp>
      </p:grpSp>
      <p:sp>
        <p:nvSpPr>
          <p:cNvPr name="TextBox 10" id="10"/>
          <p:cNvSpPr txBox="true"/>
          <p:nvPr/>
        </p:nvSpPr>
        <p:spPr>
          <a:xfrm rot="0">
            <a:off x="16710989" y="9539446"/>
            <a:ext cx="548311" cy="406400"/>
          </a:xfrm>
          <a:prstGeom prst="rect">
            <a:avLst/>
          </a:prstGeom>
        </p:spPr>
        <p:txBody>
          <a:bodyPr anchor="t" rtlCol="false" tIns="0" lIns="0" bIns="0" rIns="0">
            <a:spAutoFit/>
          </a:bodyPr>
          <a:lstStyle/>
          <a:p>
            <a:pPr algn="r" marL="0" indent="0" lvl="0">
              <a:lnSpc>
                <a:spcPts val="3249"/>
              </a:lnSpc>
              <a:spcBef>
                <a:spcPct val="0"/>
              </a:spcBef>
            </a:pPr>
            <a:r>
              <a:rPr lang="en-US" sz="2499">
                <a:solidFill>
                  <a:srgbClr val="1B4444"/>
                </a:solidFill>
                <a:latin typeface="Montserrat Classic Bold"/>
              </a:rPr>
              <a:t>6</a:t>
            </a:r>
          </a:p>
        </p:txBody>
      </p:sp>
      <p:sp>
        <p:nvSpPr>
          <p:cNvPr name="TextBox 11" id="11"/>
          <p:cNvSpPr txBox="true"/>
          <p:nvPr/>
        </p:nvSpPr>
        <p:spPr>
          <a:xfrm rot="0">
            <a:off x="691333" y="613728"/>
            <a:ext cx="11849259" cy="877570"/>
          </a:xfrm>
          <a:prstGeom prst="rect">
            <a:avLst/>
          </a:prstGeom>
        </p:spPr>
        <p:txBody>
          <a:bodyPr anchor="t" rtlCol="false" tIns="0" lIns="0" bIns="0" rIns="0">
            <a:spAutoFit/>
          </a:bodyPr>
          <a:lstStyle/>
          <a:p>
            <a:pPr algn="l" marL="0" indent="0" lvl="0">
              <a:lnSpc>
                <a:spcPts val="6709"/>
              </a:lnSpc>
              <a:spcBef>
                <a:spcPct val="0"/>
              </a:spcBef>
            </a:pPr>
            <a:r>
              <a:rPr lang="en-US" sz="6099">
                <a:solidFill>
                  <a:srgbClr val="1B4444"/>
                </a:solidFill>
                <a:latin typeface="Montserrat Classic Bold"/>
              </a:rPr>
              <a:t>ARCHITECTURE</a:t>
            </a:r>
          </a:p>
        </p:txBody>
      </p:sp>
      <p:grpSp>
        <p:nvGrpSpPr>
          <p:cNvPr name="Group 12" id="12"/>
          <p:cNvGrpSpPr/>
          <p:nvPr/>
        </p:nvGrpSpPr>
        <p:grpSpPr>
          <a:xfrm rot="0">
            <a:off x="14640522" y="2372951"/>
            <a:ext cx="2718333" cy="1024398"/>
            <a:chOff x="0" y="0"/>
            <a:chExt cx="812800" cy="306302"/>
          </a:xfrm>
        </p:grpSpPr>
        <p:sp>
          <p:nvSpPr>
            <p:cNvPr name="Freeform 13" id="13"/>
            <p:cNvSpPr/>
            <p:nvPr/>
          </p:nvSpPr>
          <p:spPr>
            <a:xfrm flipH="false" flipV="false" rot="0">
              <a:off x="0" y="0"/>
              <a:ext cx="812800" cy="306302"/>
            </a:xfrm>
            <a:custGeom>
              <a:avLst/>
              <a:gdLst/>
              <a:ahLst/>
              <a:cxnLst/>
              <a:rect r="r" b="b" t="t" l="l"/>
              <a:pathLst>
                <a:path h="306302" w="812800">
                  <a:moveTo>
                    <a:pt x="145250" y="0"/>
                  </a:moveTo>
                  <a:lnTo>
                    <a:pt x="667550" y="0"/>
                  </a:lnTo>
                  <a:cubicBezTo>
                    <a:pt x="706073" y="0"/>
                    <a:pt x="743018" y="15303"/>
                    <a:pt x="770257" y="42543"/>
                  </a:cubicBezTo>
                  <a:cubicBezTo>
                    <a:pt x="797497" y="69782"/>
                    <a:pt x="812800" y="106727"/>
                    <a:pt x="812800" y="145250"/>
                  </a:cubicBezTo>
                  <a:lnTo>
                    <a:pt x="812800" y="161052"/>
                  </a:lnTo>
                  <a:cubicBezTo>
                    <a:pt x="812800" y="199575"/>
                    <a:pt x="797497" y="236520"/>
                    <a:pt x="770257" y="263759"/>
                  </a:cubicBezTo>
                  <a:cubicBezTo>
                    <a:pt x="743018" y="290999"/>
                    <a:pt x="706073" y="306302"/>
                    <a:pt x="667550" y="306302"/>
                  </a:cubicBezTo>
                  <a:lnTo>
                    <a:pt x="145250" y="306302"/>
                  </a:lnTo>
                  <a:cubicBezTo>
                    <a:pt x="65031" y="306302"/>
                    <a:pt x="0" y="241271"/>
                    <a:pt x="0" y="161052"/>
                  </a:cubicBezTo>
                  <a:lnTo>
                    <a:pt x="0" y="145250"/>
                  </a:lnTo>
                  <a:cubicBezTo>
                    <a:pt x="0" y="106727"/>
                    <a:pt x="15303" y="69782"/>
                    <a:pt x="42543" y="42543"/>
                  </a:cubicBezTo>
                  <a:cubicBezTo>
                    <a:pt x="69782" y="15303"/>
                    <a:pt x="106727" y="0"/>
                    <a:pt x="145250" y="0"/>
                  </a:cubicBezTo>
                  <a:close/>
                </a:path>
              </a:pathLst>
            </a:custGeom>
            <a:solidFill>
              <a:srgbClr val="DF7C09"/>
            </a:solidFill>
          </p:spPr>
        </p:sp>
        <p:sp>
          <p:nvSpPr>
            <p:cNvPr name="TextBox 14" id="14"/>
            <p:cNvSpPr txBox="true"/>
            <p:nvPr/>
          </p:nvSpPr>
          <p:spPr>
            <a:xfrm>
              <a:off x="0" y="-28575"/>
              <a:ext cx="812800" cy="334877"/>
            </a:xfrm>
            <a:prstGeom prst="rect">
              <a:avLst/>
            </a:prstGeom>
          </p:spPr>
          <p:txBody>
            <a:bodyPr anchor="ctr" rtlCol="false" tIns="50800" lIns="50800" bIns="50800" rIns="50800"/>
            <a:lstStyle/>
            <a:p>
              <a:pPr algn="ctr">
                <a:lnSpc>
                  <a:spcPts val="3510"/>
                </a:lnSpc>
              </a:pPr>
              <a:r>
                <a:rPr lang="en-US" sz="2700">
                  <a:solidFill>
                    <a:srgbClr val="000000"/>
                  </a:solidFill>
                  <a:latin typeface="Montserrat Classic Bold"/>
                </a:rPr>
                <a:t>Labeling</a:t>
              </a:r>
            </a:p>
          </p:txBody>
        </p:sp>
      </p:grpSp>
      <p:grpSp>
        <p:nvGrpSpPr>
          <p:cNvPr name="Group 15" id="15"/>
          <p:cNvGrpSpPr/>
          <p:nvPr/>
        </p:nvGrpSpPr>
        <p:grpSpPr>
          <a:xfrm rot="0">
            <a:off x="14640522" y="6677747"/>
            <a:ext cx="2718333" cy="1024398"/>
            <a:chOff x="0" y="0"/>
            <a:chExt cx="812800" cy="306302"/>
          </a:xfrm>
        </p:grpSpPr>
        <p:sp>
          <p:nvSpPr>
            <p:cNvPr name="Freeform 16" id="16"/>
            <p:cNvSpPr/>
            <p:nvPr/>
          </p:nvSpPr>
          <p:spPr>
            <a:xfrm flipH="false" flipV="false" rot="0">
              <a:off x="0" y="0"/>
              <a:ext cx="812800" cy="306302"/>
            </a:xfrm>
            <a:custGeom>
              <a:avLst/>
              <a:gdLst/>
              <a:ahLst/>
              <a:cxnLst/>
              <a:rect r="r" b="b" t="t" l="l"/>
              <a:pathLst>
                <a:path h="306302" w="812800">
                  <a:moveTo>
                    <a:pt x="145250" y="0"/>
                  </a:moveTo>
                  <a:lnTo>
                    <a:pt x="667550" y="0"/>
                  </a:lnTo>
                  <a:cubicBezTo>
                    <a:pt x="706073" y="0"/>
                    <a:pt x="743018" y="15303"/>
                    <a:pt x="770257" y="42543"/>
                  </a:cubicBezTo>
                  <a:cubicBezTo>
                    <a:pt x="797497" y="69782"/>
                    <a:pt x="812800" y="106727"/>
                    <a:pt x="812800" y="145250"/>
                  </a:cubicBezTo>
                  <a:lnTo>
                    <a:pt x="812800" y="161052"/>
                  </a:lnTo>
                  <a:cubicBezTo>
                    <a:pt x="812800" y="199575"/>
                    <a:pt x="797497" y="236520"/>
                    <a:pt x="770257" y="263759"/>
                  </a:cubicBezTo>
                  <a:cubicBezTo>
                    <a:pt x="743018" y="290999"/>
                    <a:pt x="706073" y="306302"/>
                    <a:pt x="667550" y="306302"/>
                  </a:cubicBezTo>
                  <a:lnTo>
                    <a:pt x="145250" y="306302"/>
                  </a:lnTo>
                  <a:cubicBezTo>
                    <a:pt x="65031" y="306302"/>
                    <a:pt x="0" y="241271"/>
                    <a:pt x="0" y="161052"/>
                  </a:cubicBezTo>
                  <a:lnTo>
                    <a:pt x="0" y="145250"/>
                  </a:lnTo>
                  <a:cubicBezTo>
                    <a:pt x="0" y="106727"/>
                    <a:pt x="15303" y="69782"/>
                    <a:pt x="42543" y="42543"/>
                  </a:cubicBezTo>
                  <a:cubicBezTo>
                    <a:pt x="69782" y="15303"/>
                    <a:pt x="106727" y="0"/>
                    <a:pt x="145250" y="0"/>
                  </a:cubicBezTo>
                  <a:close/>
                </a:path>
              </a:pathLst>
            </a:custGeom>
            <a:solidFill>
              <a:srgbClr val="F60000"/>
            </a:solidFill>
          </p:spPr>
        </p:sp>
        <p:sp>
          <p:nvSpPr>
            <p:cNvPr name="TextBox 17" id="17"/>
            <p:cNvSpPr txBox="true"/>
            <p:nvPr/>
          </p:nvSpPr>
          <p:spPr>
            <a:xfrm>
              <a:off x="0" y="-28575"/>
              <a:ext cx="812800" cy="334877"/>
            </a:xfrm>
            <a:prstGeom prst="rect">
              <a:avLst/>
            </a:prstGeom>
          </p:spPr>
          <p:txBody>
            <a:bodyPr anchor="ctr" rtlCol="false" tIns="50800" lIns="50800" bIns="50800" rIns="50800"/>
            <a:lstStyle/>
            <a:p>
              <a:pPr algn="ctr">
                <a:lnSpc>
                  <a:spcPts val="3510"/>
                </a:lnSpc>
              </a:pPr>
              <a:r>
                <a:rPr lang="en-US" sz="2700">
                  <a:solidFill>
                    <a:srgbClr val="000000"/>
                  </a:solidFill>
                  <a:latin typeface="Montserrat Classic Bold"/>
                </a:rPr>
                <a:t>User Alert</a:t>
              </a:r>
            </a:p>
          </p:txBody>
        </p:sp>
      </p:grpSp>
      <p:grpSp>
        <p:nvGrpSpPr>
          <p:cNvPr name="Group 18" id="18"/>
          <p:cNvGrpSpPr/>
          <p:nvPr/>
        </p:nvGrpSpPr>
        <p:grpSpPr>
          <a:xfrm rot="0">
            <a:off x="1028700" y="2391514"/>
            <a:ext cx="2718333" cy="1024398"/>
            <a:chOff x="0" y="0"/>
            <a:chExt cx="812800" cy="306302"/>
          </a:xfrm>
        </p:grpSpPr>
        <p:sp>
          <p:nvSpPr>
            <p:cNvPr name="Freeform 19" id="19"/>
            <p:cNvSpPr/>
            <p:nvPr/>
          </p:nvSpPr>
          <p:spPr>
            <a:xfrm flipH="false" flipV="false" rot="0">
              <a:off x="0" y="0"/>
              <a:ext cx="812800" cy="306302"/>
            </a:xfrm>
            <a:custGeom>
              <a:avLst/>
              <a:gdLst/>
              <a:ahLst/>
              <a:cxnLst/>
              <a:rect r="r" b="b" t="t" l="l"/>
              <a:pathLst>
                <a:path h="306302" w="812800">
                  <a:moveTo>
                    <a:pt x="145250" y="0"/>
                  </a:moveTo>
                  <a:lnTo>
                    <a:pt x="667550" y="0"/>
                  </a:lnTo>
                  <a:cubicBezTo>
                    <a:pt x="706073" y="0"/>
                    <a:pt x="743018" y="15303"/>
                    <a:pt x="770257" y="42543"/>
                  </a:cubicBezTo>
                  <a:cubicBezTo>
                    <a:pt x="797497" y="69782"/>
                    <a:pt x="812800" y="106727"/>
                    <a:pt x="812800" y="145250"/>
                  </a:cubicBezTo>
                  <a:lnTo>
                    <a:pt x="812800" y="161052"/>
                  </a:lnTo>
                  <a:cubicBezTo>
                    <a:pt x="812800" y="199575"/>
                    <a:pt x="797497" y="236520"/>
                    <a:pt x="770257" y="263759"/>
                  </a:cubicBezTo>
                  <a:cubicBezTo>
                    <a:pt x="743018" y="290999"/>
                    <a:pt x="706073" y="306302"/>
                    <a:pt x="667550" y="306302"/>
                  </a:cubicBezTo>
                  <a:lnTo>
                    <a:pt x="145250" y="306302"/>
                  </a:lnTo>
                  <a:cubicBezTo>
                    <a:pt x="65031" y="306302"/>
                    <a:pt x="0" y="241271"/>
                    <a:pt x="0" y="161052"/>
                  </a:cubicBezTo>
                  <a:lnTo>
                    <a:pt x="0" y="145250"/>
                  </a:lnTo>
                  <a:cubicBezTo>
                    <a:pt x="0" y="106727"/>
                    <a:pt x="15303" y="69782"/>
                    <a:pt x="42543" y="42543"/>
                  </a:cubicBezTo>
                  <a:cubicBezTo>
                    <a:pt x="69782" y="15303"/>
                    <a:pt x="106727" y="0"/>
                    <a:pt x="145250" y="0"/>
                  </a:cubicBezTo>
                  <a:close/>
                </a:path>
              </a:pathLst>
            </a:custGeom>
            <a:solidFill>
              <a:srgbClr val="66E5FB"/>
            </a:solidFill>
          </p:spPr>
        </p:sp>
        <p:sp>
          <p:nvSpPr>
            <p:cNvPr name="TextBox 20" id="20"/>
            <p:cNvSpPr txBox="true"/>
            <p:nvPr/>
          </p:nvSpPr>
          <p:spPr>
            <a:xfrm>
              <a:off x="0" y="-28575"/>
              <a:ext cx="812800" cy="334877"/>
            </a:xfrm>
            <a:prstGeom prst="rect">
              <a:avLst/>
            </a:prstGeom>
          </p:spPr>
          <p:txBody>
            <a:bodyPr anchor="ctr" rtlCol="false" tIns="50800" lIns="50800" bIns="50800" rIns="50800"/>
            <a:lstStyle/>
            <a:p>
              <a:pPr algn="ctr">
                <a:lnSpc>
                  <a:spcPts val="3509"/>
                </a:lnSpc>
              </a:pPr>
              <a:r>
                <a:rPr lang="en-US" sz="2699">
                  <a:solidFill>
                    <a:srgbClr val="000000"/>
                  </a:solidFill>
                  <a:latin typeface="Montserrat Classic Bold"/>
                </a:rPr>
                <a:t>Data Collection</a:t>
              </a:r>
            </a:p>
          </p:txBody>
        </p:sp>
      </p:grpSp>
      <p:grpSp>
        <p:nvGrpSpPr>
          <p:cNvPr name="Group 21" id="21"/>
          <p:cNvGrpSpPr/>
          <p:nvPr/>
        </p:nvGrpSpPr>
        <p:grpSpPr>
          <a:xfrm rot="0">
            <a:off x="10102913" y="2372951"/>
            <a:ext cx="2718333" cy="1024398"/>
            <a:chOff x="0" y="0"/>
            <a:chExt cx="812800" cy="306302"/>
          </a:xfrm>
        </p:grpSpPr>
        <p:sp>
          <p:nvSpPr>
            <p:cNvPr name="Freeform 22" id="22"/>
            <p:cNvSpPr/>
            <p:nvPr/>
          </p:nvSpPr>
          <p:spPr>
            <a:xfrm flipH="false" flipV="false" rot="0">
              <a:off x="0" y="0"/>
              <a:ext cx="812800" cy="306302"/>
            </a:xfrm>
            <a:custGeom>
              <a:avLst/>
              <a:gdLst/>
              <a:ahLst/>
              <a:cxnLst/>
              <a:rect r="r" b="b" t="t" l="l"/>
              <a:pathLst>
                <a:path h="306302" w="812800">
                  <a:moveTo>
                    <a:pt x="145250" y="0"/>
                  </a:moveTo>
                  <a:lnTo>
                    <a:pt x="667550" y="0"/>
                  </a:lnTo>
                  <a:cubicBezTo>
                    <a:pt x="706073" y="0"/>
                    <a:pt x="743018" y="15303"/>
                    <a:pt x="770257" y="42543"/>
                  </a:cubicBezTo>
                  <a:cubicBezTo>
                    <a:pt x="797497" y="69782"/>
                    <a:pt x="812800" y="106727"/>
                    <a:pt x="812800" y="145250"/>
                  </a:cubicBezTo>
                  <a:lnTo>
                    <a:pt x="812800" y="161052"/>
                  </a:lnTo>
                  <a:cubicBezTo>
                    <a:pt x="812800" y="199575"/>
                    <a:pt x="797497" y="236520"/>
                    <a:pt x="770257" y="263759"/>
                  </a:cubicBezTo>
                  <a:cubicBezTo>
                    <a:pt x="743018" y="290999"/>
                    <a:pt x="706073" y="306302"/>
                    <a:pt x="667550" y="306302"/>
                  </a:cubicBezTo>
                  <a:lnTo>
                    <a:pt x="145250" y="306302"/>
                  </a:lnTo>
                  <a:cubicBezTo>
                    <a:pt x="65031" y="306302"/>
                    <a:pt x="0" y="241271"/>
                    <a:pt x="0" y="161052"/>
                  </a:cubicBezTo>
                  <a:lnTo>
                    <a:pt x="0" y="145250"/>
                  </a:lnTo>
                  <a:cubicBezTo>
                    <a:pt x="0" y="106727"/>
                    <a:pt x="15303" y="69782"/>
                    <a:pt x="42543" y="42543"/>
                  </a:cubicBezTo>
                  <a:cubicBezTo>
                    <a:pt x="69782" y="15303"/>
                    <a:pt x="106727" y="0"/>
                    <a:pt x="145250" y="0"/>
                  </a:cubicBezTo>
                  <a:close/>
                </a:path>
              </a:pathLst>
            </a:custGeom>
            <a:solidFill>
              <a:srgbClr val="66E5FB"/>
            </a:solidFill>
          </p:spPr>
        </p:sp>
        <p:sp>
          <p:nvSpPr>
            <p:cNvPr name="TextBox 23" id="23"/>
            <p:cNvSpPr txBox="true"/>
            <p:nvPr/>
          </p:nvSpPr>
          <p:spPr>
            <a:xfrm>
              <a:off x="0" y="-28575"/>
              <a:ext cx="812800" cy="334877"/>
            </a:xfrm>
            <a:prstGeom prst="rect">
              <a:avLst/>
            </a:prstGeom>
          </p:spPr>
          <p:txBody>
            <a:bodyPr anchor="ctr" rtlCol="false" tIns="50800" lIns="50800" bIns="50800" rIns="50800"/>
            <a:lstStyle/>
            <a:p>
              <a:pPr algn="ctr">
                <a:lnSpc>
                  <a:spcPts val="3510"/>
                </a:lnSpc>
              </a:pPr>
              <a:r>
                <a:rPr lang="en-US" sz="2700">
                  <a:solidFill>
                    <a:srgbClr val="000000"/>
                  </a:solidFill>
                  <a:latin typeface="Montserrat Classic Bold"/>
                </a:rPr>
                <a:t>Feature Extraction</a:t>
              </a:r>
            </a:p>
          </p:txBody>
        </p:sp>
      </p:grpSp>
      <p:grpSp>
        <p:nvGrpSpPr>
          <p:cNvPr name="Group 24" id="24"/>
          <p:cNvGrpSpPr/>
          <p:nvPr/>
        </p:nvGrpSpPr>
        <p:grpSpPr>
          <a:xfrm rot="0">
            <a:off x="5565305" y="4631301"/>
            <a:ext cx="2718333" cy="1024398"/>
            <a:chOff x="0" y="0"/>
            <a:chExt cx="812800" cy="306302"/>
          </a:xfrm>
        </p:grpSpPr>
        <p:sp>
          <p:nvSpPr>
            <p:cNvPr name="Freeform 25" id="25"/>
            <p:cNvSpPr/>
            <p:nvPr/>
          </p:nvSpPr>
          <p:spPr>
            <a:xfrm flipH="false" flipV="false" rot="0">
              <a:off x="0" y="0"/>
              <a:ext cx="812800" cy="306302"/>
            </a:xfrm>
            <a:custGeom>
              <a:avLst/>
              <a:gdLst/>
              <a:ahLst/>
              <a:cxnLst/>
              <a:rect r="r" b="b" t="t" l="l"/>
              <a:pathLst>
                <a:path h="306302" w="812800">
                  <a:moveTo>
                    <a:pt x="145250" y="0"/>
                  </a:moveTo>
                  <a:lnTo>
                    <a:pt x="667550" y="0"/>
                  </a:lnTo>
                  <a:cubicBezTo>
                    <a:pt x="706073" y="0"/>
                    <a:pt x="743018" y="15303"/>
                    <a:pt x="770257" y="42543"/>
                  </a:cubicBezTo>
                  <a:cubicBezTo>
                    <a:pt x="797497" y="69782"/>
                    <a:pt x="812800" y="106727"/>
                    <a:pt x="812800" y="145250"/>
                  </a:cubicBezTo>
                  <a:lnTo>
                    <a:pt x="812800" y="161052"/>
                  </a:lnTo>
                  <a:cubicBezTo>
                    <a:pt x="812800" y="199575"/>
                    <a:pt x="797497" y="236520"/>
                    <a:pt x="770257" y="263759"/>
                  </a:cubicBezTo>
                  <a:cubicBezTo>
                    <a:pt x="743018" y="290999"/>
                    <a:pt x="706073" y="306302"/>
                    <a:pt x="667550" y="306302"/>
                  </a:cubicBezTo>
                  <a:lnTo>
                    <a:pt x="145250" y="306302"/>
                  </a:lnTo>
                  <a:cubicBezTo>
                    <a:pt x="65031" y="306302"/>
                    <a:pt x="0" y="241271"/>
                    <a:pt x="0" y="161052"/>
                  </a:cubicBezTo>
                  <a:lnTo>
                    <a:pt x="0" y="145250"/>
                  </a:lnTo>
                  <a:cubicBezTo>
                    <a:pt x="0" y="106727"/>
                    <a:pt x="15303" y="69782"/>
                    <a:pt x="42543" y="42543"/>
                  </a:cubicBezTo>
                  <a:cubicBezTo>
                    <a:pt x="69782" y="15303"/>
                    <a:pt x="106727" y="0"/>
                    <a:pt x="145250" y="0"/>
                  </a:cubicBezTo>
                  <a:close/>
                </a:path>
              </a:pathLst>
            </a:custGeom>
            <a:solidFill>
              <a:srgbClr val="7BD46D"/>
            </a:solidFill>
          </p:spPr>
        </p:sp>
        <p:sp>
          <p:nvSpPr>
            <p:cNvPr name="TextBox 26" id="26"/>
            <p:cNvSpPr txBox="true"/>
            <p:nvPr/>
          </p:nvSpPr>
          <p:spPr>
            <a:xfrm>
              <a:off x="0" y="-28575"/>
              <a:ext cx="812800" cy="334877"/>
            </a:xfrm>
            <a:prstGeom prst="rect">
              <a:avLst/>
            </a:prstGeom>
          </p:spPr>
          <p:txBody>
            <a:bodyPr anchor="ctr" rtlCol="false" tIns="50800" lIns="50800" bIns="50800" rIns="50800"/>
            <a:lstStyle/>
            <a:p>
              <a:pPr algn="ctr">
                <a:lnSpc>
                  <a:spcPts val="3510"/>
                </a:lnSpc>
              </a:pPr>
              <a:r>
                <a:rPr lang="en-US" sz="2700">
                  <a:solidFill>
                    <a:srgbClr val="000000"/>
                  </a:solidFill>
                  <a:latin typeface="Montserrat Classic Bold"/>
                </a:rPr>
                <a:t>Machine Learning</a:t>
              </a:r>
            </a:p>
          </p:txBody>
        </p:sp>
      </p:grpSp>
      <p:grpSp>
        <p:nvGrpSpPr>
          <p:cNvPr name="Group 27" id="27"/>
          <p:cNvGrpSpPr/>
          <p:nvPr/>
        </p:nvGrpSpPr>
        <p:grpSpPr>
          <a:xfrm rot="0">
            <a:off x="5565305" y="6839672"/>
            <a:ext cx="2718333" cy="1024398"/>
            <a:chOff x="0" y="0"/>
            <a:chExt cx="812800" cy="306302"/>
          </a:xfrm>
        </p:grpSpPr>
        <p:sp>
          <p:nvSpPr>
            <p:cNvPr name="Freeform 28" id="28"/>
            <p:cNvSpPr/>
            <p:nvPr/>
          </p:nvSpPr>
          <p:spPr>
            <a:xfrm flipH="false" flipV="false" rot="0">
              <a:off x="0" y="0"/>
              <a:ext cx="812800" cy="306302"/>
            </a:xfrm>
            <a:custGeom>
              <a:avLst/>
              <a:gdLst/>
              <a:ahLst/>
              <a:cxnLst/>
              <a:rect r="r" b="b" t="t" l="l"/>
              <a:pathLst>
                <a:path h="306302" w="812800">
                  <a:moveTo>
                    <a:pt x="145250" y="0"/>
                  </a:moveTo>
                  <a:lnTo>
                    <a:pt x="667550" y="0"/>
                  </a:lnTo>
                  <a:cubicBezTo>
                    <a:pt x="706073" y="0"/>
                    <a:pt x="743018" y="15303"/>
                    <a:pt x="770257" y="42543"/>
                  </a:cubicBezTo>
                  <a:cubicBezTo>
                    <a:pt x="797497" y="69782"/>
                    <a:pt x="812800" y="106727"/>
                    <a:pt x="812800" y="145250"/>
                  </a:cubicBezTo>
                  <a:lnTo>
                    <a:pt x="812800" y="161052"/>
                  </a:lnTo>
                  <a:cubicBezTo>
                    <a:pt x="812800" y="199575"/>
                    <a:pt x="797497" y="236520"/>
                    <a:pt x="770257" y="263759"/>
                  </a:cubicBezTo>
                  <a:cubicBezTo>
                    <a:pt x="743018" y="290999"/>
                    <a:pt x="706073" y="306302"/>
                    <a:pt x="667550" y="306302"/>
                  </a:cubicBezTo>
                  <a:lnTo>
                    <a:pt x="145250" y="306302"/>
                  </a:lnTo>
                  <a:cubicBezTo>
                    <a:pt x="65031" y="306302"/>
                    <a:pt x="0" y="241271"/>
                    <a:pt x="0" y="161052"/>
                  </a:cubicBezTo>
                  <a:lnTo>
                    <a:pt x="0" y="145250"/>
                  </a:lnTo>
                  <a:cubicBezTo>
                    <a:pt x="0" y="106727"/>
                    <a:pt x="15303" y="69782"/>
                    <a:pt x="42543" y="42543"/>
                  </a:cubicBezTo>
                  <a:cubicBezTo>
                    <a:pt x="69782" y="15303"/>
                    <a:pt x="106727" y="0"/>
                    <a:pt x="145250" y="0"/>
                  </a:cubicBezTo>
                  <a:close/>
                </a:path>
              </a:pathLst>
            </a:custGeom>
            <a:solidFill>
              <a:srgbClr val="FFDE59"/>
            </a:solidFill>
          </p:spPr>
        </p:sp>
        <p:sp>
          <p:nvSpPr>
            <p:cNvPr name="TextBox 29" id="29"/>
            <p:cNvSpPr txBox="true"/>
            <p:nvPr/>
          </p:nvSpPr>
          <p:spPr>
            <a:xfrm>
              <a:off x="0" y="-28575"/>
              <a:ext cx="812800" cy="334877"/>
            </a:xfrm>
            <a:prstGeom prst="rect">
              <a:avLst/>
            </a:prstGeom>
          </p:spPr>
          <p:txBody>
            <a:bodyPr anchor="ctr" rtlCol="false" tIns="50800" lIns="50800" bIns="50800" rIns="50800"/>
            <a:lstStyle/>
            <a:p>
              <a:pPr algn="ctr">
                <a:lnSpc>
                  <a:spcPts val="3510"/>
                </a:lnSpc>
              </a:pPr>
              <a:r>
                <a:rPr lang="en-US" sz="2700">
                  <a:solidFill>
                    <a:srgbClr val="000000"/>
                  </a:solidFill>
                  <a:latin typeface="Montserrat Classic Bold"/>
                </a:rPr>
                <a:t>Evaluation Module</a:t>
              </a:r>
            </a:p>
          </p:txBody>
        </p:sp>
      </p:grpSp>
      <p:grpSp>
        <p:nvGrpSpPr>
          <p:cNvPr name="Group 30" id="30"/>
          <p:cNvGrpSpPr/>
          <p:nvPr/>
        </p:nvGrpSpPr>
        <p:grpSpPr>
          <a:xfrm rot="0">
            <a:off x="10008053" y="6580147"/>
            <a:ext cx="3182915" cy="1638699"/>
            <a:chOff x="0" y="0"/>
            <a:chExt cx="951713" cy="489982"/>
          </a:xfrm>
        </p:grpSpPr>
        <p:sp>
          <p:nvSpPr>
            <p:cNvPr name="Freeform 31" id="31"/>
            <p:cNvSpPr/>
            <p:nvPr/>
          </p:nvSpPr>
          <p:spPr>
            <a:xfrm flipH="false" flipV="false" rot="0">
              <a:off x="0" y="0"/>
              <a:ext cx="951713" cy="489982"/>
            </a:xfrm>
            <a:custGeom>
              <a:avLst/>
              <a:gdLst/>
              <a:ahLst/>
              <a:cxnLst/>
              <a:rect r="r" b="b" t="t" l="l"/>
              <a:pathLst>
                <a:path h="489982" w="951713">
                  <a:moveTo>
                    <a:pt x="124049" y="0"/>
                  </a:moveTo>
                  <a:lnTo>
                    <a:pt x="827664" y="0"/>
                  </a:lnTo>
                  <a:cubicBezTo>
                    <a:pt x="896174" y="0"/>
                    <a:pt x="951713" y="55539"/>
                    <a:pt x="951713" y="124049"/>
                  </a:cubicBezTo>
                  <a:lnTo>
                    <a:pt x="951713" y="365933"/>
                  </a:lnTo>
                  <a:cubicBezTo>
                    <a:pt x="951713" y="434443"/>
                    <a:pt x="896174" y="489982"/>
                    <a:pt x="827664" y="489982"/>
                  </a:cubicBezTo>
                  <a:lnTo>
                    <a:pt x="124049" y="489982"/>
                  </a:lnTo>
                  <a:cubicBezTo>
                    <a:pt x="55539" y="489982"/>
                    <a:pt x="0" y="434443"/>
                    <a:pt x="0" y="365933"/>
                  </a:cubicBezTo>
                  <a:lnTo>
                    <a:pt x="0" y="124049"/>
                  </a:lnTo>
                  <a:cubicBezTo>
                    <a:pt x="0" y="55539"/>
                    <a:pt x="55539" y="0"/>
                    <a:pt x="124049" y="0"/>
                  </a:cubicBezTo>
                  <a:close/>
                </a:path>
              </a:pathLst>
            </a:custGeom>
            <a:solidFill>
              <a:srgbClr val="7BD46D"/>
            </a:solidFill>
          </p:spPr>
        </p:sp>
        <p:sp>
          <p:nvSpPr>
            <p:cNvPr name="TextBox 32" id="32"/>
            <p:cNvSpPr txBox="true"/>
            <p:nvPr/>
          </p:nvSpPr>
          <p:spPr>
            <a:xfrm>
              <a:off x="0" y="-28575"/>
              <a:ext cx="951713" cy="518557"/>
            </a:xfrm>
            <a:prstGeom prst="rect">
              <a:avLst/>
            </a:prstGeom>
          </p:spPr>
          <p:txBody>
            <a:bodyPr anchor="ctr" rtlCol="false" tIns="50800" lIns="50800" bIns="50800" rIns="50800"/>
            <a:lstStyle/>
            <a:p>
              <a:pPr algn="ctr">
                <a:lnSpc>
                  <a:spcPts val="3510"/>
                </a:lnSpc>
              </a:pPr>
              <a:r>
                <a:rPr lang="en-US" sz="2700">
                  <a:solidFill>
                    <a:srgbClr val="000000"/>
                  </a:solidFill>
                  <a:latin typeface="Montserrat Classic Bold"/>
                </a:rPr>
                <a:t>Real-time Detection</a:t>
              </a:r>
            </a:p>
            <a:p>
              <a:pPr algn="ctr">
                <a:lnSpc>
                  <a:spcPts val="3510"/>
                </a:lnSpc>
              </a:pPr>
              <a:r>
                <a:rPr lang="en-US" sz="2700">
                  <a:solidFill>
                    <a:srgbClr val="000000"/>
                  </a:solidFill>
                  <a:latin typeface="Montserrat Classic Bold"/>
                </a:rPr>
                <a:t>using the Plugin</a:t>
              </a:r>
            </a:p>
          </p:txBody>
        </p:sp>
      </p:grpSp>
      <p:sp>
        <p:nvSpPr>
          <p:cNvPr name="AutoShape 33" id="33"/>
          <p:cNvSpPr/>
          <p:nvPr/>
        </p:nvSpPr>
        <p:spPr>
          <a:xfrm flipV="true">
            <a:off x="4264278" y="2903713"/>
            <a:ext cx="832755" cy="0"/>
          </a:xfrm>
          <a:prstGeom prst="line">
            <a:avLst/>
          </a:prstGeom>
          <a:ln cap="flat" w="95250">
            <a:solidFill>
              <a:srgbClr val="000000"/>
            </a:solidFill>
            <a:prstDash val="solid"/>
            <a:headEnd type="none" len="sm" w="sm"/>
            <a:tailEnd type="triangle" len="med" w="lg"/>
          </a:ln>
        </p:spPr>
      </p:sp>
      <p:sp>
        <p:nvSpPr>
          <p:cNvPr name="AutoShape 34" id="34"/>
          <p:cNvSpPr/>
          <p:nvPr/>
        </p:nvSpPr>
        <p:spPr>
          <a:xfrm flipV="true">
            <a:off x="8727622" y="2903713"/>
            <a:ext cx="832755" cy="0"/>
          </a:xfrm>
          <a:prstGeom prst="line">
            <a:avLst/>
          </a:prstGeom>
          <a:ln cap="flat" w="95250">
            <a:solidFill>
              <a:srgbClr val="000000"/>
            </a:solidFill>
            <a:prstDash val="solid"/>
            <a:headEnd type="none" len="sm" w="sm"/>
            <a:tailEnd type="triangle" len="med" w="lg"/>
          </a:ln>
        </p:spPr>
      </p:sp>
      <p:sp>
        <p:nvSpPr>
          <p:cNvPr name="AutoShape 35" id="35"/>
          <p:cNvSpPr/>
          <p:nvPr/>
        </p:nvSpPr>
        <p:spPr>
          <a:xfrm flipV="true">
            <a:off x="13190967" y="2903713"/>
            <a:ext cx="832755" cy="0"/>
          </a:xfrm>
          <a:prstGeom prst="line">
            <a:avLst/>
          </a:prstGeom>
          <a:ln cap="flat" w="95250">
            <a:solidFill>
              <a:srgbClr val="000000"/>
            </a:solidFill>
            <a:prstDash val="solid"/>
            <a:headEnd type="none" len="sm" w="sm"/>
            <a:tailEnd type="triangle" len="med" w="lg"/>
          </a:ln>
        </p:spPr>
      </p:sp>
      <p:sp>
        <p:nvSpPr>
          <p:cNvPr name="AutoShape 36" id="36"/>
          <p:cNvSpPr/>
          <p:nvPr/>
        </p:nvSpPr>
        <p:spPr>
          <a:xfrm>
            <a:off x="6924472" y="3636389"/>
            <a:ext cx="0" cy="832755"/>
          </a:xfrm>
          <a:prstGeom prst="line">
            <a:avLst/>
          </a:prstGeom>
          <a:ln cap="flat" w="95250">
            <a:solidFill>
              <a:srgbClr val="000000"/>
            </a:solidFill>
            <a:prstDash val="solid"/>
            <a:headEnd type="none" len="sm" w="sm"/>
            <a:tailEnd type="triangle" len="med" w="lg"/>
          </a:ln>
        </p:spPr>
      </p:sp>
      <p:sp>
        <p:nvSpPr>
          <p:cNvPr name="AutoShape 37" id="37"/>
          <p:cNvSpPr/>
          <p:nvPr/>
        </p:nvSpPr>
        <p:spPr>
          <a:xfrm>
            <a:off x="6924472" y="5844992"/>
            <a:ext cx="0" cy="832755"/>
          </a:xfrm>
          <a:prstGeom prst="line">
            <a:avLst/>
          </a:prstGeom>
          <a:ln cap="flat" w="95250">
            <a:solidFill>
              <a:srgbClr val="000000"/>
            </a:solidFill>
            <a:prstDash val="solid"/>
            <a:headEnd type="none" len="sm" w="sm"/>
            <a:tailEnd type="triangle" len="med" w="lg"/>
          </a:ln>
        </p:spPr>
      </p:sp>
      <p:sp>
        <p:nvSpPr>
          <p:cNvPr name="AutoShape 38" id="38"/>
          <p:cNvSpPr/>
          <p:nvPr/>
        </p:nvSpPr>
        <p:spPr>
          <a:xfrm flipV="true">
            <a:off x="8727622" y="7351872"/>
            <a:ext cx="832755" cy="0"/>
          </a:xfrm>
          <a:prstGeom prst="line">
            <a:avLst/>
          </a:prstGeom>
          <a:ln cap="flat" w="95250">
            <a:solidFill>
              <a:srgbClr val="000000"/>
            </a:solidFill>
            <a:prstDash val="solid"/>
            <a:headEnd type="none" len="sm" w="sm"/>
            <a:tailEnd type="triangle" len="med" w="lg"/>
          </a:ln>
        </p:spPr>
      </p:sp>
      <p:sp>
        <p:nvSpPr>
          <p:cNvPr name="AutoShape 39" id="39"/>
          <p:cNvSpPr/>
          <p:nvPr/>
        </p:nvSpPr>
        <p:spPr>
          <a:xfrm flipV="true">
            <a:off x="13338789" y="7351872"/>
            <a:ext cx="832755" cy="0"/>
          </a:xfrm>
          <a:prstGeom prst="line">
            <a:avLst/>
          </a:prstGeom>
          <a:ln cap="flat" w="95250">
            <a:solidFill>
              <a:srgbClr val="000000"/>
            </a:solidFill>
            <a:prstDash val="solid"/>
            <a:headEnd type="none" len="sm" w="sm"/>
            <a:tailEnd type="triangle" len="med" w="lg"/>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36393"/>
            <a:ext cx="15728030" cy="1050607"/>
            <a:chOff x="0" y="0"/>
            <a:chExt cx="4142362" cy="276703"/>
          </a:xfrm>
        </p:grpSpPr>
        <p:sp>
          <p:nvSpPr>
            <p:cNvPr name="Freeform 3" id="3"/>
            <p:cNvSpPr/>
            <p:nvPr/>
          </p:nvSpPr>
          <p:spPr>
            <a:xfrm flipH="false" flipV="false" rot="0">
              <a:off x="0" y="0"/>
              <a:ext cx="4142362" cy="276703"/>
            </a:xfrm>
            <a:custGeom>
              <a:avLst/>
              <a:gdLst/>
              <a:ahLst/>
              <a:cxnLst/>
              <a:rect r="r" b="b" t="t" l="l"/>
              <a:pathLst>
                <a:path h="276703" w="4142362">
                  <a:moveTo>
                    <a:pt x="0" y="0"/>
                  </a:moveTo>
                  <a:lnTo>
                    <a:pt x="4142362" y="0"/>
                  </a:lnTo>
                  <a:lnTo>
                    <a:pt x="4142362" y="276703"/>
                  </a:lnTo>
                  <a:lnTo>
                    <a:pt x="0" y="276703"/>
                  </a:lnTo>
                  <a:close/>
                </a:path>
              </a:pathLst>
            </a:custGeom>
            <a:solidFill>
              <a:srgbClr val="1B2D44"/>
            </a:solidFill>
          </p:spPr>
        </p:sp>
        <p:sp>
          <p:nvSpPr>
            <p:cNvPr name="TextBox 4" id="4"/>
            <p:cNvSpPr txBox="true"/>
            <p:nvPr/>
          </p:nvSpPr>
          <p:spPr>
            <a:xfrm>
              <a:off x="0" y="-38100"/>
              <a:ext cx="4142362" cy="314803"/>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13338789" y="9236393"/>
            <a:ext cx="8757453" cy="7571877"/>
          </a:xfrm>
          <a:custGeom>
            <a:avLst/>
            <a:gdLst/>
            <a:ahLst/>
            <a:cxnLst/>
            <a:rect r="r" b="b" t="t" l="l"/>
            <a:pathLst>
              <a:path h="7571877" w="8757453">
                <a:moveTo>
                  <a:pt x="0" y="0"/>
                </a:moveTo>
                <a:lnTo>
                  <a:pt x="8757453" y="0"/>
                </a:lnTo>
                <a:lnTo>
                  <a:pt x="8757453" y="7571877"/>
                </a:lnTo>
                <a:lnTo>
                  <a:pt x="0" y="7571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450357" y="782411"/>
            <a:ext cx="13560192" cy="1725295"/>
          </a:xfrm>
          <a:prstGeom prst="rect">
            <a:avLst/>
          </a:prstGeom>
        </p:spPr>
        <p:txBody>
          <a:bodyPr anchor="t" rtlCol="false" tIns="0" lIns="0" bIns="0" rIns="0">
            <a:spAutoFit/>
          </a:bodyPr>
          <a:lstStyle/>
          <a:p>
            <a:pPr algn="l" marL="0" indent="0" lvl="0">
              <a:lnSpc>
                <a:spcPts val="6709"/>
              </a:lnSpc>
              <a:spcBef>
                <a:spcPct val="0"/>
              </a:spcBef>
            </a:pPr>
            <a:r>
              <a:rPr lang="en-US" sz="6099">
                <a:solidFill>
                  <a:srgbClr val="1B4444"/>
                </a:solidFill>
                <a:latin typeface="Montserrat Classic Bold"/>
              </a:rPr>
              <a:t>RESEARCH QUESTIONS RELATED TO OUR </a:t>
            </a:r>
            <a:r>
              <a:rPr lang="en-US" sz="6099">
                <a:solidFill>
                  <a:srgbClr val="1B4444"/>
                </a:solidFill>
                <a:latin typeface="Montserrat Classic Bold"/>
              </a:rPr>
              <a:t>PROJECT</a:t>
            </a:r>
          </a:p>
        </p:txBody>
      </p:sp>
      <p:sp>
        <p:nvSpPr>
          <p:cNvPr name="Freeform 7" id="7"/>
          <p:cNvSpPr/>
          <p:nvPr/>
        </p:nvSpPr>
        <p:spPr>
          <a:xfrm flipH="true" flipV="false" rot="0">
            <a:off x="12877959" y="-4827441"/>
            <a:ext cx="7666059" cy="6631969"/>
          </a:xfrm>
          <a:custGeom>
            <a:avLst/>
            <a:gdLst/>
            <a:ahLst/>
            <a:cxnLst/>
            <a:rect r="r" b="b" t="t" l="l"/>
            <a:pathLst>
              <a:path h="6631969" w="7666059">
                <a:moveTo>
                  <a:pt x="7666060" y="0"/>
                </a:moveTo>
                <a:lnTo>
                  <a:pt x="0" y="0"/>
                </a:lnTo>
                <a:lnTo>
                  <a:pt x="0" y="6631969"/>
                </a:lnTo>
                <a:lnTo>
                  <a:pt x="7666060" y="6631969"/>
                </a:lnTo>
                <a:lnTo>
                  <a:pt x="76660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1291254" y="3561339"/>
            <a:ext cx="14436776" cy="2204913"/>
          </a:xfrm>
          <a:prstGeom prst="rect">
            <a:avLst/>
          </a:prstGeom>
        </p:spPr>
        <p:txBody>
          <a:bodyPr anchor="t" rtlCol="false" tIns="0" lIns="0" bIns="0" rIns="0">
            <a:spAutoFit/>
          </a:bodyPr>
          <a:lstStyle/>
          <a:p>
            <a:pPr marL="730784" indent="-365392" lvl="1">
              <a:lnSpc>
                <a:spcPts val="4400"/>
              </a:lnSpc>
              <a:buFont typeface="Arial"/>
              <a:buChar char="•"/>
            </a:pPr>
            <a:r>
              <a:rPr lang="en-US" sz="3384">
                <a:solidFill>
                  <a:srgbClr val="1B4444"/>
                </a:solidFill>
                <a:latin typeface="Montserrat Classic"/>
              </a:rPr>
              <a:t>Algorithmic Efficiency and Accuracy?</a:t>
            </a:r>
          </a:p>
          <a:p>
            <a:pPr marL="730784" indent="-365392" lvl="1">
              <a:lnSpc>
                <a:spcPts val="4400"/>
              </a:lnSpc>
              <a:buFont typeface="Arial"/>
              <a:buChar char="•"/>
            </a:pPr>
            <a:r>
              <a:rPr lang="en-US" sz="3384">
                <a:solidFill>
                  <a:srgbClr val="1B4444"/>
                </a:solidFill>
                <a:latin typeface="Montserrat Classic"/>
              </a:rPr>
              <a:t>User Experience Impact?</a:t>
            </a:r>
          </a:p>
          <a:p>
            <a:pPr marL="730784" indent="-365392" lvl="1">
              <a:lnSpc>
                <a:spcPts val="4400"/>
              </a:lnSpc>
              <a:buFont typeface="Arial"/>
              <a:buChar char="•"/>
            </a:pPr>
            <a:r>
              <a:rPr lang="en-US" sz="3384">
                <a:solidFill>
                  <a:srgbClr val="1B4444"/>
                </a:solidFill>
                <a:latin typeface="Montserrat Classic"/>
              </a:rPr>
              <a:t>Data Privacy and Confidentiality ?</a:t>
            </a:r>
          </a:p>
          <a:p>
            <a:pPr marL="730784" indent="-365392" lvl="1">
              <a:lnSpc>
                <a:spcPts val="4400"/>
              </a:lnSpc>
              <a:buFont typeface="Arial"/>
              <a:buChar char="•"/>
            </a:pPr>
            <a:r>
              <a:rPr lang="en-US" sz="3384">
                <a:solidFill>
                  <a:srgbClr val="1B4444"/>
                </a:solidFill>
                <a:latin typeface="Montserrat Classic"/>
              </a:rPr>
              <a:t>AI system adaptation to new and evolving phishing techniques?</a:t>
            </a:r>
          </a:p>
        </p:txBody>
      </p:sp>
      <p:sp>
        <p:nvSpPr>
          <p:cNvPr name="TextBox 9" id="9"/>
          <p:cNvSpPr txBox="true"/>
          <p:nvPr/>
        </p:nvSpPr>
        <p:spPr>
          <a:xfrm rot="0">
            <a:off x="16710989" y="9539446"/>
            <a:ext cx="548311" cy="406400"/>
          </a:xfrm>
          <a:prstGeom prst="rect">
            <a:avLst/>
          </a:prstGeom>
        </p:spPr>
        <p:txBody>
          <a:bodyPr anchor="t" rtlCol="false" tIns="0" lIns="0" bIns="0" rIns="0">
            <a:spAutoFit/>
          </a:bodyPr>
          <a:lstStyle/>
          <a:p>
            <a:pPr algn="r" marL="0" indent="0" lvl="0">
              <a:lnSpc>
                <a:spcPts val="3249"/>
              </a:lnSpc>
              <a:spcBef>
                <a:spcPct val="0"/>
              </a:spcBef>
            </a:pPr>
            <a:r>
              <a:rPr lang="en-US" sz="2499">
                <a:solidFill>
                  <a:srgbClr val="1B4444"/>
                </a:solidFill>
                <a:latin typeface="Montserrat Classic Bold"/>
              </a:rPr>
              <a:t>7</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9236393"/>
            <a:ext cx="15728030" cy="1050607"/>
            <a:chOff x="0" y="0"/>
            <a:chExt cx="4142362" cy="276703"/>
          </a:xfrm>
        </p:grpSpPr>
        <p:sp>
          <p:nvSpPr>
            <p:cNvPr name="Freeform 3" id="3"/>
            <p:cNvSpPr/>
            <p:nvPr/>
          </p:nvSpPr>
          <p:spPr>
            <a:xfrm flipH="false" flipV="false" rot="0">
              <a:off x="0" y="0"/>
              <a:ext cx="4142362" cy="276703"/>
            </a:xfrm>
            <a:custGeom>
              <a:avLst/>
              <a:gdLst/>
              <a:ahLst/>
              <a:cxnLst/>
              <a:rect r="r" b="b" t="t" l="l"/>
              <a:pathLst>
                <a:path h="276703" w="4142362">
                  <a:moveTo>
                    <a:pt x="0" y="0"/>
                  </a:moveTo>
                  <a:lnTo>
                    <a:pt x="4142362" y="0"/>
                  </a:lnTo>
                  <a:lnTo>
                    <a:pt x="4142362" y="276703"/>
                  </a:lnTo>
                  <a:lnTo>
                    <a:pt x="0" y="276703"/>
                  </a:lnTo>
                  <a:close/>
                </a:path>
              </a:pathLst>
            </a:custGeom>
            <a:solidFill>
              <a:srgbClr val="1B2D44"/>
            </a:solidFill>
          </p:spPr>
        </p:sp>
        <p:sp>
          <p:nvSpPr>
            <p:cNvPr name="TextBox 4" id="4"/>
            <p:cNvSpPr txBox="true"/>
            <p:nvPr/>
          </p:nvSpPr>
          <p:spPr>
            <a:xfrm>
              <a:off x="0" y="-38100"/>
              <a:ext cx="4142362" cy="314803"/>
            </a:xfrm>
            <a:prstGeom prst="rect">
              <a:avLst/>
            </a:prstGeom>
          </p:spPr>
          <p:txBody>
            <a:bodyPr anchor="ctr" rtlCol="false" tIns="50800" lIns="50800" bIns="50800" rIns="50800"/>
            <a:lstStyle/>
            <a:p>
              <a:pPr algn="ctr">
                <a:lnSpc>
                  <a:spcPts val="2100"/>
                </a:lnSpc>
              </a:pPr>
            </a:p>
          </p:txBody>
        </p:sp>
      </p:grpSp>
      <p:sp>
        <p:nvSpPr>
          <p:cNvPr name="Freeform 5" id="5"/>
          <p:cNvSpPr/>
          <p:nvPr/>
        </p:nvSpPr>
        <p:spPr>
          <a:xfrm flipH="false" flipV="false" rot="0">
            <a:off x="13338789" y="9236393"/>
            <a:ext cx="8757453" cy="7571877"/>
          </a:xfrm>
          <a:custGeom>
            <a:avLst/>
            <a:gdLst/>
            <a:ahLst/>
            <a:cxnLst/>
            <a:rect r="r" b="b" t="t" l="l"/>
            <a:pathLst>
              <a:path h="7571877" w="8757453">
                <a:moveTo>
                  <a:pt x="0" y="0"/>
                </a:moveTo>
                <a:lnTo>
                  <a:pt x="8757453" y="0"/>
                </a:lnTo>
                <a:lnTo>
                  <a:pt x="8757453" y="7571877"/>
                </a:lnTo>
                <a:lnTo>
                  <a:pt x="0" y="75718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6" id="6"/>
          <p:cNvSpPr txBox="true"/>
          <p:nvPr/>
        </p:nvSpPr>
        <p:spPr>
          <a:xfrm rot="0">
            <a:off x="450357" y="782411"/>
            <a:ext cx="7656270" cy="877570"/>
          </a:xfrm>
          <a:prstGeom prst="rect">
            <a:avLst/>
          </a:prstGeom>
        </p:spPr>
        <p:txBody>
          <a:bodyPr anchor="t" rtlCol="false" tIns="0" lIns="0" bIns="0" rIns="0">
            <a:spAutoFit/>
          </a:bodyPr>
          <a:lstStyle/>
          <a:p>
            <a:pPr algn="l" marL="0" indent="0" lvl="0">
              <a:lnSpc>
                <a:spcPts val="6709"/>
              </a:lnSpc>
              <a:spcBef>
                <a:spcPct val="0"/>
              </a:spcBef>
            </a:pPr>
            <a:r>
              <a:rPr lang="en-US" sz="6099">
                <a:solidFill>
                  <a:srgbClr val="1B4444"/>
                </a:solidFill>
                <a:latin typeface="Montserrat Classic Bold"/>
              </a:rPr>
              <a:t>IMPLEMENTATION</a:t>
            </a:r>
          </a:p>
        </p:txBody>
      </p:sp>
      <p:sp>
        <p:nvSpPr>
          <p:cNvPr name="Freeform 7" id="7"/>
          <p:cNvSpPr/>
          <p:nvPr/>
        </p:nvSpPr>
        <p:spPr>
          <a:xfrm flipH="true" flipV="false" rot="0">
            <a:off x="12877959" y="-4827441"/>
            <a:ext cx="7666059" cy="6631969"/>
          </a:xfrm>
          <a:custGeom>
            <a:avLst/>
            <a:gdLst/>
            <a:ahLst/>
            <a:cxnLst/>
            <a:rect r="r" b="b" t="t" l="l"/>
            <a:pathLst>
              <a:path h="6631969" w="7666059">
                <a:moveTo>
                  <a:pt x="7666060" y="0"/>
                </a:moveTo>
                <a:lnTo>
                  <a:pt x="0" y="0"/>
                </a:lnTo>
                <a:lnTo>
                  <a:pt x="0" y="6631969"/>
                </a:lnTo>
                <a:lnTo>
                  <a:pt x="7666060" y="6631969"/>
                </a:lnTo>
                <a:lnTo>
                  <a:pt x="766606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775578" y="2160905"/>
            <a:ext cx="16751193" cy="6182995"/>
          </a:xfrm>
          <a:prstGeom prst="rect">
            <a:avLst/>
          </a:prstGeom>
        </p:spPr>
        <p:txBody>
          <a:bodyPr anchor="t" rtlCol="false" tIns="0" lIns="0" bIns="0" rIns="0">
            <a:spAutoFit/>
          </a:bodyPr>
          <a:lstStyle/>
          <a:p>
            <a:pPr algn="just">
              <a:lnSpc>
                <a:spcPts val="3769"/>
              </a:lnSpc>
              <a:spcBef>
                <a:spcPct val="0"/>
              </a:spcBef>
            </a:pPr>
            <a:r>
              <a:rPr lang="en-US" sz="2899">
                <a:solidFill>
                  <a:srgbClr val="1B4444"/>
                </a:solidFill>
                <a:latin typeface="Montserrat Classic"/>
              </a:rPr>
              <a:t>The implementation of the AI-powered email fraud detection and prevention system involves multiple stages. Initially, the diverse email datasets are collected, consisting of both legitimate and fraudulent emails. These emails are processed to clean and format the content, extracting essential features such as sender information, subject lines, and email content. With the aid of machine learning, a model, often a Random Forest Classifier and Logistic Regression, is trained to distinguish between legitimate and fraudulent emails based on these features. Subsequently, the trained model is integrated into existing email systems, enabling real-time detection and classification of incoming emails. Users are alerted when potentially harmful emails are identified, providing them with warnings. Continuous learning mechanisms are implemented to update the model and enhance its efficiency in detecting evolving forms of email fraud. Throughout the process, privacy and security considerations are paramount to ensure the protection of user data and sensitive information contained in emails.</a:t>
            </a:r>
          </a:p>
        </p:txBody>
      </p:sp>
      <p:sp>
        <p:nvSpPr>
          <p:cNvPr name="TextBox 9" id="9"/>
          <p:cNvSpPr txBox="true"/>
          <p:nvPr/>
        </p:nvSpPr>
        <p:spPr>
          <a:xfrm rot="0">
            <a:off x="16710989" y="9539446"/>
            <a:ext cx="548311" cy="406400"/>
          </a:xfrm>
          <a:prstGeom prst="rect">
            <a:avLst/>
          </a:prstGeom>
        </p:spPr>
        <p:txBody>
          <a:bodyPr anchor="t" rtlCol="false" tIns="0" lIns="0" bIns="0" rIns="0">
            <a:spAutoFit/>
          </a:bodyPr>
          <a:lstStyle/>
          <a:p>
            <a:pPr algn="r" marL="0" indent="0" lvl="0">
              <a:lnSpc>
                <a:spcPts val="3249"/>
              </a:lnSpc>
              <a:spcBef>
                <a:spcPct val="0"/>
              </a:spcBef>
            </a:pPr>
            <a:r>
              <a:rPr lang="en-US" sz="2499">
                <a:solidFill>
                  <a:srgbClr val="1B4444"/>
                </a:solidFill>
                <a:latin typeface="Montserrat Classic Bold"/>
              </a:rPr>
              <a:t>8</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DAFzHYVi63Y</dc:identifier>
  <dcterms:modified xsi:type="dcterms:W3CDTF">2011-08-01T06:04:30Z</dcterms:modified>
  <cp:revision>1</cp:revision>
  <dc:title>Research Proposal Business Presentation in Dark Blue Yellow Geometric Style</dc:title>
</cp:coreProperties>
</file>

<file path=docProps/thumbnail.jpeg>
</file>